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0" r:id="rId2"/>
    <p:sldId id="361" r:id="rId3"/>
    <p:sldId id="402" r:id="rId4"/>
    <p:sldId id="368" r:id="rId5"/>
    <p:sldId id="333" r:id="rId6"/>
    <p:sldId id="403" r:id="rId7"/>
    <p:sldId id="371" r:id="rId8"/>
    <p:sldId id="406" r:id="rId9"/>
    <p:sldId id="372" r:id="rId10"/>
    <p:sldId id="362" r:id="rId11"/>
    <p:sldId id="373" r:id="rId12"/>
    <p:sldId id="374" r:id="rId13"/>
    <p:sldId id="378" r:id="rId14"/>
    <p:sldId id="410" r:id="rId15"/>
    <p:sldId id="411" r:id="rId16"/>
    <p:sldId id="379" r:id="rId17"/>
    <p:sldId id="396" r:id="rId18"/>
    <p:sldId id="380" r:id="rId19"/>
    <p:sldId id="420" r:id="rId20"/>
    <p:sldId id="417" r:id="rId21"/>
    <p:sldId id="425" r:id="rId22"/>
    <p:sldId id="426" r:id="rId23"/>
    <p:sldId id="427" r:id="rId24"/>
    <p:sldId id="421" r:id="rId25"/>
    <p:sldId id="418" r:id="rId26"/>
    <p:sldId id="376" r:id="rId27"/>
    <p:sldId id="383" r:id="rId28"/>
    <p:sldId id="366" r:id="rId29"/>
    <p:sldId id="416" r:id="rId30"/>
    <p:sldId id="428" r:id="rId31"/>
    <p:sldId id="412" r:id="rId32"/>
    <p:sldId id="424" r:id="rId33"/>
    <p:sldId id="429" r:id="rId34"/>
    <p:sldId id="370" r:id="rId35"/>
    <p:sldId id="419" r:id="rId36"/>
    <p:sldId id="408" r:id="rId37"/>
    <p:sldId id="377" r:id="rId38"/>
    <p:sldId id="409" r:id="rId39"/>
    <p:sldId id="407" r:id="rId40"/>
    <p:sldId id="381" r:id="rId41"/>
    <p:sldId id="431" r:id="rId42"/>
    <p:sldId id="432" r:id="rId43"/>
    <p:sldId id="413" r:id="rId44"/>
    <p:sldId id="375" r:id="rId45"/>
    <p:sldId id="365" r:id="rId46"/>
    <p:sldId id="433" r:id="rId47"/>
    <p:sldId id="434" r:id="rId48"/>
    <p:sldId id="435" r:id="rId49"/>
    <p:sldId id="436" r:id="rId50"/>
    <p:sldId id="439" r:id="rId51"/>
    <p:sldId id="391" r:id="rId52"/>
    <p:sldId id="363" r:id="rId53"/>
    <p:sldId id="438" r:id="rId54"/>
    <p:sldId id="440" r:id="rId55"/>
    <p:sldId id="358" r:id="rId56"/>
    <p:sldId id="437" r:id="rId57"/>
    <p:sldId id="441" r:id="rId58"/>
    <p:sldId id="455" r:id="rId59"/>
    <p:sldId id="442" r:id="rId60"/>
    <p:sldId id="444" r:id="rId61"/>
    <p:sldId id="445" r:id="rId62"/>
    <p:sldId id="443" r:id="rId63"/>
    <p:sldId id="446" r:id="rId64"/>
    <p:sldId id="447" r:id="rId65"/>
    <p:sldId id="400" r:id="rId66"/>
    <p:sldId id="369" r:id="rId67"/>
    <p:sldId id="448" r:id="rId68"/>
    <p:sldId id="401" r:id="rId69"/>
    <p:sldId id="449" r:id="rId70"/>
    <p:sldId id="450" r:id="rId71"/>
    <p:sldId id="398" r:id="rId72"/>
    <p:sldId id="392" r:id="rId73"/>
    <p:sldId id="430" r:id="rId74"/>
    <p:sldId id="451" r:id="rId75"/>
    <p:sldId id="405" r:id="rId76"/>
    <p:sldId id="452" r:id="rId77"/>
    <p:sldId id="384" r:id="rId78"/>
    <p:sldId id="453" r:id="rId79"/>
    <p:sldId id="454" r:id="rId8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DF3A872-727E-4C5B-8C5F-EF53609D2AEB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8372"/>
            <a:ext cx="8784976" cy="1039427"/>
          </a:xfrm>
        </p:spPr>
        <p:txBody>
          <a:bodyPr>
            <a:noAutofit/>
          </a:bodyPr>
          <a:lstStyle/>
          <a:p>
            <a:r>
              <a:rPr lang="uk-UA" sz="3200" b="1" dirty="0" smtClean="0"/>
              <a:t>Вени великого кола кровообігу</a:t>
            </a:r>
            <a:endParaRPr lang="ru-RU" sz="3200" b="1" dirty="0"/>
          </a:p>
        </p:txBody>
      </p:sp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6"/>
          <a:stretch/>
        </p:blipFill>
        <p:spPr bwMode="auto">
          <a:xfrm>
            <a:off x="9275" y="1587769"/>
            <a:ext cx="4309492" cy="513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94633" y="1891486"/>
            <a:ext cx="4784428" cy="4524315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uk-UA" dirty="0"/>
              <a:t>Вени великого кола кровообігу утворюють </a:t>
            </a:r>
            <a:r>
              <a:rPr lang="uk-UA" b="1" dirty="0">
                <a:solidFill>
                  <a:srgbClr val="0070C0"/>
                </a:solidFill>
              </a:rPr>
              <a:t>системи: 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систему </a:t>
            </a:r>
            <a:r>
              <a:rPr lang="uk-UA" dirty="0"/>
              <a:t>вен </a:t>
            </a:r>
            <a:r>
              <a:rPr lang="uk-UA" dirty="0" smtClean="0"/>
              <a:t>серця;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систему </a:t>
            </a:r>
            <a:r>
              <a:rPr lang="uk-UA" dirty="0"/>
              <a:t>верхньої порожнистої </a:t>
            </a:r>
            <a:r>
              <a:rPr lang="uk-UA" dirty="0" smtClean="0"/>
              <a:t>вени; 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систему </a:t>
            </a:r>
            <a:r>
              <a:rPr lang="uk-UA" dirty="0"/>
              <a:t>нижньої порожнистої </a:t>
            </a:r>
            <a:r>
              <a:rPr lang="uk-UA" dirty="0" smtClean="0"/>
              <a:t>вени.</a:t>
            </a:r>
          </a:p>
          <a:p>
            <a:r>
              <a:rPr lang="uk-UA" dirty="0" smtClean="0"/>
              <a:t>Кожна </a:t>
            </a:r>
            <a:r>
              <a:rPr lang="uk-UA" dirty="0"/>
              <a:t>система має один головний </a:t>
            </a:r>
            <a:r>
              <a:rPr lang="uk-UA" dirty="0" smtClean="0"/>
              <a:t>стовбур, </a:t>
            </a:r>
            <a:r>
              <a:rPr lang="uk-UA" dirty="0"/>
              <a:t>куди вливаються вени, по яких кров відтікає від певної групи органів. Це </a:t>
            </a:r>
            <a:r>
              <a:rPr lang="uk-UA" i="1" dirty="0"/>
              <a:t>вінцевий синус серця, верхня порожниста вена, нижня порожниста вена</a:t>
            </a:r>
            <a:r>
              <a:rPr lang="uk-UA" dirty="0"/>
              <a:t>, які впадають </a:t>
            </a:r>
            <a:r>
              <a:rPr lang="uk-UA" dirty="0" smtClean="0"/>
              <a:t>у </a:t>
            </a:r>
            <a:r>
              <a:rPr lang="uk-UA" i="1" dirty="0" smtClean="0"/>
              <a:t>праве </a:t>
            </a:r>
            <a:r>
              <a:rPr lang="uk-UA" i="1" dirty="0"/>
              <a:t>передсердя</a:t>
            </a:r>
            <a:r>
              <a:rPr lang="uk-UA" dirty="0"/>
              <a:t>. </a:t>
            </a:r>
            <a:endParaRPr lang="en-US" dirty="0" smtClean="0"/>
          </a:p>
          <a:p>
            <a:r>
              <a:rPr lang="uk-UA" dirty="0" smtClean="0"/>
              <a:t>В нижню порожнисту вену впадає </a:t>
            </a:r>
            <a:r>
              <a:rPr lang="uk-UA" i="1" u="sng" dirty="0" smtClean="0"/>
              <a:t>ворітна </a:t>
            </a:r>
            <a:r>
              <a:rPr lang="uk-UA" i="1" u="sng" dirty="0"/>
              <a:t>вена </a:t>
            </a:r>
            <a:r>
              <a:rPr lang="uk-UA" dirty="0"/>
              <a:t>- найбільша вісцеральна вена тіла людини. </a:t>
            </a:r>
            <a:r>
              <a:rPr lang="uk-UA" dirty="0" smtClean="0"/>
              <a:t>Між </a:t>
            </a:r>
            <a:r>
              <a:rPr lang="uk-UA" dirty="0"/>
              <a:t>системами порожнистих вен і системою ворітної вени є численні </a:t>
            </a:r>
            <a:r>
              <a:rPr lang="uk-UA" i="1" u="sng" dirty="0"/>
              <a:t>анастомози</a:t>
            </a:r>
            <a:r>
              <a:rPr lang="uk-UA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77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7896" y="437236"/>
            <a:ext cx="5236336" cy="1039427"/>
          </a:xfrm>
        </p:spPr>
        <p:txBody>
          <a:bodyPr>
            <a:noAutofit/>
          </a:bodyPr>
          <a:lstStyle/>
          <a:p>
            <a:r>
              <a:rPr lang="uk-UA" sz="1800" b="1" dirty="0"/>
              <a:t>Внутрішні хребетні венозні сплетення (переднє і заднє), </a:t>
            </a:r>
            <a:r>
              <a:rPr lang="uk-UA" sz="1800" b="1" dirty="0" smtClean="0"/>
              <a:t/>
            </a:r>
            <a:br>
              <a:rPr lang="uk-UA" sz="1800" b="1" dirty="0" smtClean="0"/>
            </a:br>
            <a:r>
              <a:rPr lang="uk-UA" sz="1800" b="1" dirty="0" err="1" smtClean="0"/>
              <a:t>plexus</a:t>
            </a:r>
            <a:r>
              <a:rPr lang="uk-UA" sz="1800" b="1" dirty="0" smtClean="0"/>
              <a:t> </a:t>
            </a:r>
            <a:r>
              <a:rPr lang="uk-UA" sz="1800" b="1" dirty="0" err="1"/>
              <a:t>venosi</a:t>
            </a:r>
            <a:r>
              <a:rPr lang="uk-UA" sz="1800" b="1" dirty="0"/>
              <a:t> </a:t>
            </a:r>
            <a:r>
              <a:rPr lang="uk-UA" sz="1800" b="1" dirty="0" err="1" smtClean="0"/>
              <a:t>vertebra</a:t>
            </a:r>
            <a:r>
              <a:rPr lang="uk-UA" sz="1800" b="1" dirty="0" err="1"/>
              <a:t>l</a:t>
            </a:r>
            <a:r>
              <a:rPr lang="uk-UA" sz="1800" b="1" dirty="0" err="1" smtClean="0"/>
              <a:t>es</a:t>
            </a:r>
            <a:r>
              <a:rPr lang="uk-UA" sz="1800" b="1" dirty="0" smtClean="0"/>
              <a:t> </a:t>
            </a:r>
            <a:r>
              <a:rPr lang="uk-UA" sz="1800" b="1" dirty="0" err="1"/>
              <a:t>interni</a:t>
            </a:r>
            <a:r>
              <a:rPr lang="uk-UA" sz="1800" b="1" dirty="0"/>
              <a:t> (</a:t>
            </a:r>
            <a:r>
              <a:rPr lang="uk-UA" sz="1800" b="1" dirty="0" err="1"/>
              <a:t>anterior</a:t>
            </a:r>
            <a:r>
              <a:rPr lang="uk-UA" sz="1800" b="1" dirty="0"/>
              <a:t> </a:t>
            </a:r>
            <a:r>
              <a:rPr lang="uk-UA" sz="1800" b="1" dirty="0" err="1"/>
              <a:t>et</a:t>
            </a:r>
            <a:r>
              <a:rPr lang="uk-UA" sz="1800" b="1" dirty="0"/>
              <a:t> </a:t>
            </a:r>
            <a:r>
              <a:rPr lang="uk-UA" sz="1800" b="1" dirty="0" err="1"/>
              <a:t>posterior</a:t>
            </a:r>
            <a:r>
              <a:rPr lang="uk-UA" sz="1800" b="1" dirty="0"/>
              <a:t>)</a:t>
            </a:r>
            <a:r>
              <a:rPr lang="uk-UA" sz="1800" dirty="0"/>
              <a:t> </a:t>
            </a:r>
            <a:endParaRPr lang="ru-RU" sz="1800" dirty="0"/>
          </a:p>
        </p:txBody>
      </p:sp>
      <p:pic>
        <p:nvPicPr>
          <p:cNvPr id="9220" name="Picture 4" descr="ÐÐ°ÑÑÐ¸Ð½ÐºÐ¸ Ð¿Ð¾ Ð·Ð°Ð¿ÑÐ¾ÑÑ Ð·Ð°Ð´Ð½Ð¸Ðµ Ð¼ÐµÐ¶ÑÐµÐ±ÐµÑÐ½ÑÐµ Ð²ÐµÐ½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" y="319642"/>
            <a:ext cx="3476625" cy="64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07896" y="1556792"/>
            <a:ext cx="5528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Розташовуються </a:t>
            </a:r>
            <a:r>
              <a:rPr lang="uk-UA" sz="1600" dirty="0"/>
              <a:t>усередині хребетного каналу (між твердою оболонкою спинного мозку і окістям) і представлені багаторазово </a:t>
            </a:r>
            <a:r>
              <a:rPr lang="uk-UA" sz="1600" dirty="0" err="1"/>
              <a:t>анастомозуючими</a:t>
            </a:r>
            <a:r>
              <a:rPr lang="uk-UA" sz="1600" dirty="0"/>
              <a:t> між собою венами. Сплетіння простягаються від великого потиличного отвору до верхівки крижів. </a:t>
            </a:r>
            <a:endParaRPr lang="ru-RU" sz="1600" dirty="0"/>
          </a:p>
        </p:txBody>
      </p:sp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948" y="2905042"/>
            <a:ext cx="4464496" cy="387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04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5148064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8064" y="0"/>
            <a:ext cx="3995936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 внутрішні хребетні сплетення впадають </a:t>
            </a:r>
            <a:r>
              <a:rPr lang="uk-UA" i="1" dirty="0"/>
              <a:t>спинномозкові вени </a:t>
            </a:r>
            <a:r>
              <a:rPr lang="uk-UA" dirty="0"/>
              <a:t>і </a:t>
            </a:r>
            <a:r>
              <a:rPr lang="uk-UA" i="1" dirty="0"/>
              <a:t>вени </a:t>
            </a:r>
            <a:r>
              <a:rPr lang="uk-UA" i="1" dirty="0" smtClean="0"/>
              <a:t>губчатої </a:t>
            </a:r>
            <a:r>
              <a:rPr lang="uk-UA" i="1" dirty="0"/>
              <a:t>речовини хребців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dirty="0" smtClean="0"/>
              <a:t>З </a:t>
            </a:r>
            <a:r>
              <a:rPr lang="uk-UA" dirty="0"/>
              <a:t>цих сплетінь кров по </a:t>
            </a:r>
            <a:r>
              <a:rPr lang="uk-UA" i="1" dirty="0" err="1"/>
              <a:t>міжхребцевих</a:t>
            </a:r>
            <a:r>
              <a:rPr lang="uk-UA" i="1" dirty="0"/>
              <a:t> венах</a:t>
            </a:r>
            <a:r>
              <a:rPr lang="uk-UA" dirty="0"/>
              <a:t>, що </a:t>
            </a:r>
            <a:r>
              <a:rPr lang="uk-UA" dirty="0" smtClean="0"/>
              <a:t>проходять </a:t>
            </a:r>
            <a:r>
              <a:rPr lang="uk-UA" dirty="0"/>
              <a:t>через </a:t>
            </a:r>
            <a:r>
              <a:rPr lang="uk-UA" dirty="0" err="1"/>
              <a:t>міжхребцеві</a:t>
            </a:r>
            <a:r>
              <a:rPr lang="uk-UA" dirty="0"/>
              <a:t> </a:t>
            </a:r>
            <a:r>
              <a:rPr lang="uk-UA" dirty="0" smtClean="0"/>
              <a:t>отвори, відтікає </a:t>
            </a:r>
            <a:r>
              <a:rPr lang="uk-UA" dirty="0"/>
              <a:t>в непарну, </a:t>
            </a:r>
            <a:r>
              <a:rPr lang="uk-UA" dirty="0" err="1"/>
              <a:t>напівнепарну</a:t>
            </a:r>
            <a:r>
              <a:rPr lang="uk-UA" dirty="0"/>
              <a:t> і додаткову </a:t>
            </a:r>
            <a:r>
              <a:rPr lang="uk-UA" dirty="0" err="1"/>
              <a:t>напівнепарну</a:t>
            </a:r>
            <a:r>
              <a:rPr lang="uk-UA" dirty="0"/>
              <a:t> </a:t>
            </a:r>
            <a:r>
              <a:rPr lang="uk-UA" dirty="0" smtClean="0"/>
              <a:t>вени, </a:t>
            </a:r>
            <a:r>
              <a:rPr lang="uk-UA" dirty="0"/>
              <a:t>а також в </a:t>
            </a:r>
            <a:r>
              <a:rPr lang="uk-UA" b="1" dirty="0" smtClean="0"/>
              <a:t>зовнішні </a:t>
            </a:r>
            <a:r>
              <a:rPr lang="uk-UA" b="1" dirty="0"/>
              <a:t>венозні хребетні сплетення (переднє і заднє), </a:t>
            </a:r>
            <a:r>
              <a:rPr lang="uk-UA" b="1" dirty="0" err="1"/>
              <a:t>plexus</a:t>
            </a:r>
            <a:r>
              <a:rPr lang="uk-UA" b="1" dirty="0"/>
              <a:t> </a:t>
            </a:r>
            <a:r>
              <a:rPr lang="uk-UA" b="1" dirty="0" err="1"/>
              <a:t>venosi</a:t>
            </a:r>
            <a:r>
              <a:rPr lang="uk-UA" b="1" dirty="0"/>
              <a:t> </a:t>
            </a:r>
            <a:r>
              <a:rPr lang="uk-UA" b="1" dirty="0" err="1"/>
              <a:t>vertebrales</a:t>
            </a:r>
            <a:r>
              <a:rPr lang="uk-UA" b="1" dirty="0"/>
              <a:t> </a:t>
            </a:r>
            <a:r>
              <a:rPr lang="uk-UA" b="1" dirty="0" err="1"/>
              <a:t>externi</a:t>
            </a:r>
            <a:r>
              <a:rPr lang="uk-UA" b="1" dirty="0"/>
              <a:t> (</a:t>
            </a:r>
            <a:r>
              <a:rPr lang="uk-UA" b="1" dirty="0" err="1"/>
              <a:t>anterior</a:t>
            </a:r>
            <a:r>
              <a:rPr lang="uk-UA" b="1" dirty="0"/>
              <a:t> </a:t>
            </a:r>
            <a:r>
              <a:rPr lang="uk-UA" b="1" dirty="0" err="1"/>
              <a:t>et</a:t>
            </a:r>
            <a:r>
              <a:rPr lang="uk-UA" b="1" dirty="0"/>
              <a:t> </a:t>
            </a:r>
            <a:r>
              <a:rPr lang="uk-UA" b="1" dirty="0" err="1"/>
              <a:t>posterior</a:t>
            </a:r>
            <a:r>
              <a:rPr lang="uk-UA" b="1" dirty="0"/>
              <a:t>)</a:t>
            </a:r>
            <a:r>
              <a:rPr lang="uk-UA" dirty="0"/>
              <a:t>, які розташовуються на передній поверхні хребців, а також обплітають їх дуги і відростки. </a:t>
            </a:r>
            <a:endParaRPr lang="uk-UA" dirty="0" smtClean="0"/>
          </a:p>
          <a:p>
            <a:r>
              <a:rPr lang="uk-UA" dirty="0" smtClean="0"/>
              <a:t>Від </a:t>
            </a:r>
            <a:r>
              <a:rPr lang="uk-UA" dirty="0"/>
              <a:t>зовнішніх хребетних сплетінь кров відтікає в </a:t>
            </a:r>
            <a:r>
              <a:rPr lang="uk-UA" b="1" dirty="0"/>
              <a:t>задні міжреберні, поперекові та крижові вени, 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/>
              <a:t>intercostales</a:t>
            </a:r>
            <a:r>
              <a:rPr lang="uk-UA" b="1" dirty="0"/>
              <a:t> </a:t>
            </a:r>
            <a:r>
              <a:rPr lang="uk-UA" b="1" dirty="0" err="1"/>
              <a:t>posteriores</a:t>
            </a:r>
            <a:r>
              <a:rPr lang="uk-UA" b="1" dirty="0"/>
              <a:t>, </a:t>
            </a:r>
            <a:r>
              <a:rPr lang="uk-UA" b="1" dirty="0" err="1"/>
              <a:t>lumbales</a:t>
            </a:r>
            <a:r>
              <a:rPr lang="uk-UA" b="1" dirty="0"/>
              <a:t> </a:t>
            </a:r>
            <a:r>
              <a:rPr lang="uk-UA" b="1" dirty="0" err="1"/>
              <a:t>et</a:t>
            </a:r>
            <a:r>
              <a:rPr lang="uk-UA" b="1" dirty="0"/>
              <a:t> </a:t>
            </a:r>
            <a:r>
              <a:rPr lang="uk-UA" b="1" dirty="0" err="1"/>
              <a:t>sacrales</a:t>
            </a:r>
            <a:r>
              <a:rPr lang="uk-UA" b="1" dirty="0"/>
              <a:t>. </a:t>
            </a:r>
            <a:endParaRPr lang="uk-UA" b="1" dirty="0" smtClean="0"/>
          </a:p>
          <a:p>
            <a:r>
              <a:rPr lang="uk-UA" dirty="0" smtClean="0"/>
              <a:t>На </a:t>
            </a:r>
            <a:r>
              <a:rPr lang="uk-UA" dirty="0"/>
              <a:t>рівні верхнього відділу </a:t>
            </a:r>
            <a:r>
              <a:rPr lang="uk-UA" dirty="0" smtClean="0"/>
              <a:t>хребта вени </a:t>
            </a:r>
            <a:r>
              <a:rPr lang="uk-UA" dirty="0"/>
              <a:t>сплетінь впадають в </a:t>
            </a:r>
            <a:r>
              <a:rPr lang="uk-UA" b="1" dirty="0"/>
              <a:t>хребетні </a:t>
            </a:r>
            <a:r>
              <a:rPr lang="uk-UA" dirty="0"/>
              <a:t>та</a:t>
            </a:r>
            <a:r>
              <a:rPr lang="uk-UA" b="1" dirty="0"/>
              <a:t> потиличні вени, 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/>
              <a:t>vertebrates</a:t>
            </a:r>
            <a:r>
              <a:rPr lang="uk-UA" b="1" dirty="0"/>
              <a:t> </a:t>
            </a:r>
            <a:r>
              <a:rPr lang="uk-UA" b="1" dirty="0" err="1"/>
              <a:t>et</a:t>
            </a:r>
            <a:r>
              <a:rPr lang="uk-UA" b="1" dirty="0"/>
              <a:t> </a:t>
            </a:r>
            <a:r>
              <a:rPr lang="uk-UA" b="1" dirty="0" err="1"/>
              <a:t>occipitales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6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8" r="21111"/>
          <a:stretch/>
        </p:blipFill>
        <p:spPr bwMode="auto">
          <a:xfrm>
            <a:off x="0" y="0"/>
            <a:ext cx="52200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ÐÐ°ÑÑÐ¸Ð½ÐºÐ¸ Ð¿Ð¾ Ð·Ð°Ð¿ÑÐ¾ÑÑ Ð·Ð°Ð´Ð½Ð¸Ðµ Ð¼ÐµÐ¶ÑÐµÐ±ÐµÑÐ½ÑÐµ Ð²ÐµÐ½Ñ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2" y="67328"/>
            <a:ext cx="3756070" cy="676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86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1039427"/>
          </a:xfrm>
        </p:spPr>
        <p:txBody>
          <a:bodyPr>
            <a:normAutofit/>
          </a:bodyPr>
          <a:lstStyle/>
          <a:p>
            <a:r>
              <a:rPr lang="uk-UA" sz="2800" b="1" dirty="0" err="1"/>
              <a:t>Плечоголовні</a:t>
            </a:r>
            <a:r>
              <a:rPr lang="uk-UA" sz="2800" b="1" dirty="0"/>
              <a:t> вени (права і ліва), </a:t>
            </a:r>
            <a:r>
              <a:rPr lang="uk-UA" sz="2800" b="1" dirty="0" err="1"/>
              <a:t>vv</a:t>
            </a:r>
            <a:r>
              <a:rPr lang="uk-UA" sz="2800" b="1" dirty="0"/>
              <a:t>. </a:t>
            </a:r>
            <a:r>
              <a:rPr lang="uk-UA" sz="2800" b="1" dirty="0" err="1"/>
              <a:t>brachiocephalicae</a:t>
            </a:r>
            <a:r>
              <a:rPr lang="uk-UA" sz="2800" b="1" dirty="0"/>
              <a:t> (</a:t>
            </a:r>
            <a:r>
              <a:rPr lang="uk-UA" sz="2800" b="1" dirty="0" err="1"/>
              <a:t>dextra</a:t>
            </a:r>
            <a:r>
              <a:rPr lang="uk-UA" sz="2800" b="1" dirty="0"/>
              <a:t> </a:t>
            </a:r>
            <a:r>
              <a:rPr lang="uk-UA" sz="2800" b="1" dirty="0" err="1"/>
              <a:t>et</a:t>
            </a:r>
            <a:r>
              <a:rPr lang="uk-UA" sz="2800" b="1" dirty="0"/>
              <a:t> </a:t>
            </a:r>
            <a:r>
              <a:rPr lang="uk-UA" sz="2800" b="1" dirty="0" err="1"/>
              <a:t>sinistra</a:t>
            </a:r>
            <a:r>
              <a:rPr lang="uk-UA" sz="2800" b="1" dirty="0"/>
              <a:t>)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1787157"/>
            <a:ext cx="4283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/>
              <a:t>Плечоголовні</a:t>
            </a:r>
            <a:r>
              <a:rPr lang="uk-UA" b="1" dirty="0"/>
              <a:t> вени </a:t>
            </a:r>
            <a:r>
              <a:rPr lang="uk-UA" dirty="0"/>
              <a:t>не мають клапанів, збирають кров з органів голови і шиї та верхніх кінцівок. </a:t>
            </a:r>
            <a:endParaRPr lang="uk-UA" dirty="0" smtClean="0"/>
          </a:p>
          <a:p>
            <a:r>
              <a:rPr lang="uk-UA" dirty="0">
                <a:solidFill>
                  <a:prstClr val="black"/>
                </a:solidFill>
              </a:rPr>
              <a:t>Ліва і права </a:t>
            </a:r>
            <a:r>
              <a:rPr lang="uk-UA" dirty="0" err="1">
                <a:solidFill>
                  <a:prstClr val="black"/>
                </a:solidFill>
              </a:rPr>
              <a:t>плечеголовні</a:t>
            </a:r>
            <a:r>
              <a:rPr lang="uk-UA" dirty="0">
                <a:solidFill>
                  <a:prstClr val="black"/>
                </a:solidFill>
              </a:rPr>
              <a:t> вени утворюються позаду відповідного грудино-ключичного суглоба.</a:t>
            </a:r>
            <a:endParaRPr lang="ru-RU" dirty="0"/>
          </a:p>
          <a:p>
            <a:r>
              <a:rPr lang="uk-UA" u="sng" dirty="0" smtClean="0"/>
              <a:t>Корені</a:t>
            </a:r>
            <a:r>
              <a:rPr lang="uk-UA" u="sng" dirty="0"/>
              <a:t>:</a:t>
            </a:r>
            <a:r>
              <a:rPr lang="uk-UA" dirty="0"/>
              <a:t> підключична вена; внутрішня яремна вена.</a:t>
            </a:r>
            <a:endParaRPr lang="ru-RU" b="1" dirty="0"/>
          </a:p>
          <a:p>
            <a:r>
              <a:rPr lang="uk-UA" dirty="0" smtClean="0"/>
              <a:t>Ліва </a:t>
            </a:r>
            <a:r>
              <a:rPr lang="uk-UA" dirty="0" err="1"/>
              <a:t>плечеголовна</a:t>
            </a:r>
            <a:r>
              <a:rPr lang="uk-UA" dirty="0"/>
              <a:t> вена має довжину 5-6 см, права </a:t>
            </a:r>
            <a:r>
              <a:rPr lang="uk-UA" dirty="0" smtClean="0"/>
              <a:t>- </a:t>
            </a:r>
            <a:r>
              <a:rPr lang="uk-UA" dirty="0"/>
              <a:t>3 см</a:t>
            </a:r>
            <a:r>
              <a:rPr lang="uk-UA" dirty="0" smtClean="0"/>
              <a:t>.</a:t>
            </a:r>
            <a:r>
              <a:rPr lang="uk-UA" dirty="0">
                <a:solidFill>
                  <a:prstClr val="black"/>
                </a:solidFill>
              </a:rPr>
              <a:t> </a:t>
            </a:r>
            <a:endParaRPr lang="uk-UA" dirty="0" smtClean="0">
              <a:solidFill>
                <a:prstClr val="black"/>
              </a:solidFill>
            </a:endParaRPr>
          </a:p>
        </p:txBody>
      </p:sp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" r="5378" b="4149"/>
          <a:stretch/>
        </p:blipFill>
        <p:spPr bwMode="auto">
          <a:xfrm>
            <a:off x="323528" y="1628800"/>
            <a:ext cx="4326158" cy="317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9226" y="5013176"/>
            <a:ext cx="8280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Ліва </a:t>
            </a:r>
            <a:r>
              <a:rPr lang="uk-UA" dirty="0" err="1">
                <a:solidFill>
                  <a:prstClr val="black"/>
                </a:solidFill>
              </a:rPr>
              <a:t>плечеголовна</a:t>
            </a:r>
            <a:r>
              <a:rPr lang="uk-UA" dirty="0">
                <a:solidFill>
                  <a:prstClr val="black"/>
                </a:solidFill>
              </a:rPr>
              <a:t> вена направляється косо вниз і направо позаду рукоятки грудини і </a:t>
            </a:r>
            <a:r>
              <a:rPr lang="uk-UA" dirty="0" err="1">
                <a:solidFill>
                  <a:prstClr val="black"/>
                </a:solidFill>
              </a:rPr>
              <a:t>тімуса</a:t>
            </a:r>
            <a:r>
              <a:rPr lang="uk-UA" dirty="0">
                <a:solidFill>
                  <a:prstClr val="black"/>
                </a:solidFill>
              </a:rPr>
              <a:t>. Позаду вени розташований </a:t>
            </a:r>
            <a:r>
              <a:rPr lang="uk-UA" dirty="0" err="1">
                <a:solidFill>
                  <a:prstClr val="black"/>
                </a:solidFill>
              </a:rPr>
              <a:t>плечоголовний</a:t>
            </a:r>
            <a:r>
              <a:rPr lang="uk-UA" dirty="0">
                <a:solidFill>
                  <a:prstClr val="black"/>
                </a:solidFill>
              </a:rPr>
              <a:t> стовбур, ліві загальна сонна і ліва підключична артерії. Права </a:t>
            </a:r>
            <a:r>
              <a:rPr lang="uk-UA" dirty="0" err="1">
                <a:solidFill>
                  <a:prstClr val="black"/>
                </a:solidFill>
              </a:rPr>
              <a:t>плечеголовна</a:t>
            </a:r>
            <a:r>
              <a:rPr lang="uk-UA" dirty="0">
                <a:solidFill>
                  <a:prstClr val="black"/>
                </a:solidFill>
              </a:rPr>
              <a:t> вена спускається майже вертикально вниз позаду правого краю грудини і прилягає до купола правої плеври.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1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044927" cy="4750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7944" y="117693"/>
            <a:ext cx="507605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 smtClean="0"/>
              <a:t>Притоки</a:t>
            </a:r>
            <a:r>
              <a:rPr lang="uk-UA" u="sng" dirty="0"/>
              <a:t> </a:t>
            </a:r>
            <a:r>
              <a:rPr lang="uk-UA" u="sng" dirty="0" err="1" smtClean="0"/>
              <a:t>плечоголовних</a:t>
            </a:r>
            <a:r>
              <a:rPr lang="uk-UA" u="sng" dirty="0" smtClean="0"/>
              <a:t> вен : </a:t>
            </a:r>
            <a:endParaRPr lang="ru-RU" u="sng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i="1" u="sng" dirty="0"/>
              <a:t>великі притоки: </a:t>
            </a:r>
          </a:p>
          <a:p>
            <a:r>
              <a:rPr lang="uk-UA" i="1" dirty="0" smtClean="0"/>
              <a:t>- </a:t>
            </a:r>
            <a:r>
              <a:rPr lang="uk-UA" b="1" i="1" dirty="0" smtClean="0"/>
              <a:t>1-3 </a:t>
            </a:r>
            <a:r>
              <a:rPr lang="uk-UA" b="1" i="1" dirty="0"/>
              <a:t>нижні щитоподібні вени,</a:t>
            </a:r>
          </a:p>
          <a:p>
            <a:r>
              <a:rPr lang="ru-RU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/>
              <a:t>thyroideae</a:t>
            </a:r>
            <a:r>
              <a:rPr lang="uk-UA" b="1" i="1" dirty="0"/>
              <a:t> </a:t>
            </a:r>
            <a:r>
              <a:rPr lang="uk-UA" b="1" i="1" dirty="0" err="1"/>
              <a:t>inferiores</a:t>
            </a:r>
            <a:r>
              <a:rPr lang="uk-UA" b="1" i="1" dirty="0"/>
              <a:t>, </a:t>
            </a:r>
          </a:p>
          <a:p>
            <a:pPr marL="285750" indent="-285750">
              <a:buFontTx/>
              <a:buChar char="-"/>
            </a:pPr>
            <a:r>
              <a:rPr lang="uk-UA" b="1" i="1" dirty="0"/>
              <a:t>нижня гортанна вена, </a:t>
            </a:r>
          </a:p>
          <a:p>
            <a:r>
              <a:rPr lang="ru-RU" b="1" i="1" dirty="0"/>
              <a:t>v</a:t>
            </a:r>
            <a:r>
              <a:rPr lang="uk-UA" b="1" i="1" dirty="0"/>
              <a:t>. </a:t>
            </a:r>
            <a:r>
              <a:rPr lang="uk-UA" b="1" i="1" dirty="0" err="1"/>
              <a:t>laryngea</a:t>
            </a:r>
            <a:r>
              <a:rPr lang="uk-UA" b="1" i="1" dirty="0"/>
              <a:t> </a:t>
            </a:r>
            <a:r>
              <a:rPr lang="uk-UA" b="1" i="1" dirty="0" err="1"/>
              <a:t>inferior</a:t>
            </a:r>
            <a:r>
              <a:rPr lang="uk-UA" b="1" i="1" dirty="0"/>
              <a:t>, </a:t>
            </a:r>
          </a:p>
          <a:p>
            <a:pPr marL="285750" indent="-285750">
              <a:buFontTx/>
              <a:buChar char="-"/>
            </a:pPr>
            <a:r>
              <a:rPr lang="uk-UA" b="1" i="1" dirty="0"/>
              <a:t>хребетна вена, </a:t>
            </a:r>
            <a:r>
              <a:rPr lang="ru-RU" b="1" i="1" dirty="0"/>
              <a:t>v</a:t>
            </a:r>
            <a:r>
              <a:rPr lang="uk-UA" b="1" i="1" dirty="0"/>
              <a:t>. </a:t>
            </a:r>
            <a:r>
              <a:rPr lang="ru-RU" b="1" i="1" dirty="0"/>
              <a:t>v</a:t>
            </a:r>
            <a:r>
              <a:rPr lang="uk-UA" b="1" i="1" dirty="0" err="1"/>
              <a:t>ertebralis</a:t>
            </a:r>
            <a:r>
              <a:rPr lang="uk-UA" b="1" i="1" dirty="0"/>
              <a:t>, </a:t>
            </a:r>
          </a:p>
          <a:p>
            <a:pPr marL="285750" indent="-285750">
              <a:buFontTx/>
              <a:buChar char="-"/>
            </a:pPr>
            <a:r>
              <a:rPr lang="uk-UA" b="1" i="1" dirty="0"/>
              <a:t>глибока шийна вена, </a:t>
            </a:r>
          </a:p>
          <a:p>
            <a:r>
              <a:rPr lang="ru-RU" b="1" i="1" dirty="0"/>
              <a:t>v</a:t>
            </a:r>
            <a:r>
              <a:rPr lang="uk-UA" b="1" i="1" dirty="0"/>
              <a:t>. </a:t>
            </a:r>
            <a:r>
              <a:rPr lang="uk-UA" b="1" i="1" dirty="0" err="1"/>
              <a:t>cer</a:t>
            </a:r>
            <a:r>
              <a:rPr lang="ru-RU" b="1" i="1" dirty="0"/>
              <a:t>v</a:t>
            </a:r>
            <a:r>
              <a:rPr lang="uk-UA" b="1" i="1" dirty="0" err="1"/>
              <a:t>icalis</a:t>
            </a:r>
            <a:r>
              <a:rPr lang="uk-UA" b="1" i="1" dirty="0"/>
              <a:t> </a:t>
            </a:r>
            <a:r>
              <a:rPr lang="uk-UA" b="1" i="1" dirty="0" err="1"/>
              <a:t>profunda</a:t>
            </a:r>
            <a:r>
              <a:rPr lang="uk-UA" b="1" i="1" dirty="0"/>
              <a:t>, </a:t>
            </a:r>
          </a:p>
          <a:p>
            <a:pPr marL="285750" indent="-285750">
              <a:buFontTx/>
              <a:buChar char="-"/>
            </a:pPr>
            <a:r>
              <a:rPr lang="uk-UA" b="1" i="1" dirty="0"/>
              <a:t>внутрішня грудна вена, </a:t>
            </a:r>
          </a:p>
          <a:p>
            <a:r>
              <a:rPr lang="uk-UA" b="1" i="1" dirty="0"/>
              <a:t>v. </a:t>
            </a:r>
            <a:r>
              <a:rPr lang="uk-UA" b="1" i="1" dirty="0" err="1"/>
              <a:t>thoracica</a:t>
            </a:r>
            <a:r>
              <a:rPr lang="uk-UA" b="1" i="1" dirty="0"/>
              <a:t> </a:t>
            </a:r>
            <a:r>
              <a:rPr lang="uk-UA" b="1" i="1" dirty="0" err="1"/>
              <a:t>interna</a:t>
            </a:r>
            <a:r>
              <a:rPr lang="uk-UA" b="1" i="1" dirty="0"/>
              <a:t>, </a:t>
            </a:r>
          </a:p>
          <a:p>
            <a:pPr marL="285750" indent="-285750">
              <a:buFontTx/>
              <a:buChar char="-"/>
            </a:pPr>
            <a:r>
              <a:rPr lang="uk-UA" b="1" i="1" dirty="0"/>
              <a:t>найвища міжреберна вена, </a:t>
            </a:r>
          </a:p>
          <a:p>
            <a:r>
              <a:rPr lang="ru-RU" b="1" i="1" dirty="0"/>
              <a:t>v</a:t>
            </a:r>
            <a:r>
              <a:rPr lang="uk-UA" b="1" i="1" dirty="0"/>
              <a:t>. </a:t>
            </a:r>
            <a:r>
              <a:rPr lang="uk-UA" b="1" i="1" dirty="0" err="1"/>
              <a:t>intercostalis</a:t>
            </a:r>
            <a:r>
              <a:rPr lang="uk-UA" b="1" i="1" dirty="0"/>
              <a:t> </a:t>
            </a:r>
            <a:r>
              <a:rPr lang="uk-UA" b="1" i="1" dirty="0" err="1"/>
              <a:t>suprema</a:t>
            </a:r>
            <a:r>
              <a:rPr lang="uk-UA" b="1" i="1" dirty="0"/>
              <a:t>, що збирає кров з 3-4 верхніх міжреберних проміжків.</a:t>
            </a:r>
            <a:endParaRPr lang="ru-RU" b="1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i="1" u="sng" dirty="0" smtClean="0"/>
              <a:t>дрібні </a:t>
            </a:r>
            <a:r>
              <a:rPr lang="uk-UA" i="1" u="sng" dirty="0"/>
              <a:t>вени від внутрішніх органів: </a:t>
            </a:r>
            <a:endParaRPr lang="uk-UA" i="1" u="sng" dirty="0" smtClean="0"/>
          </a:p>
          <a:p>
            <a:pPr marL="285750" indent="-285750">
              <a:buFontTx/>
              <a:buChar char="-"/>
            </a:pPr>
            <a:r>
              <a:rPr lang="uk-UA" b="1" i="1" dirty="0" smtClean="0"/>
              <a:t>вени </a:t>
            </a:r>
            <a:r>
              <a:rPr lang="uk-UA" b="1" i="1" dirty="0" err="1"/>
              <a:t>тимусу</a:t>
            </a:r>
            <a:r>
              <a:rPr lang="uk-UA" b="1" i="1" dirty="0"/>
              <a:t>, </a:t>
            </a:r>
            <a:r>
              <a:rPr lang="ru-RU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thymicae</a:t>
            </a:r>
            <a:r>
              <a:rPr lang="uk-UA" b="1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uk-UA" b="1" i="1" dirty="0" smtClean="0"/>
              <a:t>перикардіальні </a:t>
            </a:r>
            <a:r>
              <a:rPr lang="uk-UA" b="1" i="1" dirty="0"/>
              <a:t>вени, 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/>
              <a:t>pericardiacae</a:t>
            </a:r>
            <a:r>
              <a:rPr lang="uk-UA" b="1" i="1" dirty="0"/>
              <a:t>; </a:t>
            </a:r>
            <a:endParaRPr lang="uk-UA" b="1" i="1" dirty="0" smtClean="0"/>
          </a:p>
          <a:p>
            <a:pPr marL="285750" indent="-285750">
              <a:buFontTx/>
              <a:buChar char="-"/>
            </a:pPr>
            <a:r>
              <a:rPr lang="uk-UA" b="1" i="1" dirty="0" err="1" smtClean="0"/>
              <a:t>перікардодіафрагмальні</a:t>
            </a:r>
            <a:r>
              <a:rPr lang="uk-UA" b="1" i="1" dirty="0" smtClean="0"/>
              <a:t> </a:t>
            </a:r>
            <a:r>
              <a:rPr lang="uk-UA" b="1" i="1" dirty="0"/>
              <a:t>вени, </a:t>
            </a:r>
            <a:endParaRPr lang="uk-UA" b="1" i="1" dirty="0" smtClean="0"/>
          </a:p>
          <a:p>
            <a:r>
              <a:rPr lang="ru-RU" b="1" i="1" dirty="0" err="1" smtClean="0"/>
              <a:t>vv</a:t>
            </a:r>
            <a:r>
              <a:rPr lang="uk-UA" b="1" i="1" dirty="0"/>
              <a:t>. </a:t>
            </a:r>
            <a:r>
              <a:rPr lang="uk-UA" b="1" i="1" dirty="0" err="1"/>
              <a:t>pericardiacophrenicae</a:t>
            </a:r>
            <a:r>
              <a:rPr lang="uk-UA" b="1" i="1" dirty="0"/>
              <a:t>; </a:t>
            </a:r>
            <a:endParaRPr lang="uk-UA" b="1" i="1" dirty="0" smtClean="0"/>
          </a:p>
          <a:p>
            <a:pPr marL="285750" indent="-285750">
              <a:buFontTx/>
              <a:buChar char="-"/>
            </a:pPr>
            <a:r>
              <a:rPr lang="uk-UA" b="1" i="1" dirty="0" smtClean="0"/>
              <a:t>бронхіальні </a:t>
            </a:r>
            <a:r>
              <a:rPr lang="uk-UA" b="1" i="1" dirty="0"/>
              <a:t>вени, 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/>
              <a:t>bronchiales</a:t>
            </a:r>
            <a:r>
              <a:rPr lang="uk-UA" b="1" i="1" dirty="0"/>
              <a:t>; </a:t>
            </a:r>
            <a:endParaRPr lang="uk-UA" b="1" i="1" dirty="0" smtClean="0"/>
          </a:p>
          <a:p>
            <a:pPr marL="285750" indent="-285750">
              <a:buFontTx/>
              <a:buChar char="-"/>
            </a:pPr>
            <a:r>
              <a:rPr lang="uk-UA" b="1" i="1" dirty="0" smtClean="0"/>
              <a:t>вени </a:t>
            </a:r>
            <a:r>
              <a:rPr lang="uk-UA" b="1" i="1" dirty="0"/>
              <a:t>стравоходу, </a:t>
            </a:r>
            <a:r>
              <a:rPr lang="ru-RU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/>
              <a:t>oesophageales</a:t>
            </a:r>
            <a:r>
              <a:rPr lang="uk-UA" b="1" i="1" dirty="0"/>
              <a:t>; </a:t>
            </a:r>
            <a:endParaRPr lang="uk-UA" b="1" i="1" dirty="0" smtClean="0"/>
          </a:p>
          <a:p>
            <a:pPr marL="285750" indent="-285750">
              <a:buFontTx/>
              <a:buChar char="-"/>
            </a:pPr>
            <a:r>
              <a:rPr lang="uk-UA" b="1" i="1" dirty="0" err="1" smtClean="0"/>
              <a:t>медіастинальні</a:t>
            </a:r>
            <a:r>
              <a:rPr lang="uk-UA" b="1" i="1" dirty="0" smtClean="0"/>
              <a:t> </a:t>
            </a:r>
            <a:r>
              <a:rPr lang="uk-UA" b="1" i="1" dirty="0"/>
              <a:t>вени, </a:t>
            </a:r>
            <a:r>
              <a:rPr lang="ru-RU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mediastinales</a:t>
            </a:r>
            <a:r>
              <a:rPr lang="uk-UA" b="1" i="1" dirty="0" smtClean="0"/>
              <a:t> </a:t>
            </a:r>
            <a:r>
              <a:rPr lang="uk-UA" b="1" i="1" dirty="0"/>
              <a:t>(від лімфатичних вузлів і сполучної тканини середостіння). 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89963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" y="1052735"/>
            <a:ext cx="5833231" cy="57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60672" cy="1039427"/>
          </a:xfrm>
        </p:spPr>
        <p:txBody>
          <a:bodyPr/>
          <a:lstStyle/>
          <a:p>
            <a:r>
              <a:rPr lang="uk-UA" b="1" dirty="0"/>
              <a:t>Хребетна вена (v. </a:t>
            </a:r>
            <a:r>
              <a:rPr lang="uk-UA" b="1" dirty="0" err="1"/>
              <a:t>vertebralis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68144" y="1772816"/>
            <a:ext cx="31683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Хребетна вена </a:t>
            </a:r>
            <a:r>
              <a:rPr lang="uk-UA" dirty="0" smtClean="0"/>
              <a:t>супроводжує </a:t>
            </a:r>
            <a:r>
              <a:rPr lang="uk-UA" dirty="0"/>
              <a:t>хребетні артерії, проходить разом з нею через поперечні отвори шийних хребців до </a:t>
            </a:r>
            <a:r>
              <a:rPr lang="uk-UA" dirty="0" err="1" smtClean="0"/>
              <a:t>плечеголовної</a:t>
            </a:r>
            <a:r>
              <a:rPr lang="uk-UA" dirty="0" smtClean="0"/>
              <a:t> вени. </a:t>
            </a:r>
          </a:p>
          <a:p>
            <a:r>
              <a:rPr lang="uk-UA" dirty="0" smtClean="0"/>
              <a:t>На </a:t>
            </a:r>
            <a:r>
              <a:rPr lang="uk-UA" dirty="0"/>
              <a:t>шляху в неї впадають вени внутрішніх хребетних сплетінь.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302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Глибока шийна вена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cervicalis</a:t>
            </a:r>
            <a:r>
              <a:rPr lang="uk-UA" b="1" dirty="0"/>
              <a:t> </a:t>
            </a:r>
            <a:r>
              <a:rPr lang="uk-UA" b="1" dirty="0" err="1"/>
              <a:t>profunda</a:t>
            </a:r>
            <a:r>
              <a:rPr lang="uk-UA" b="1" dirty="0"/>
              <a:t>)</a:t>
            </a:r>
            <a:endParaRPr lang="ru-RU" b="1" dirty="0"/>
          </a:p>
        </p:txBody>
      </p:sp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" b="12983"/>
          <a:stretch/>
        </p:blipFill>
        <p:spPr bwMode="auto">
          <a:xfrm>
            <a:off x="330599" y="1628800"/>
            <a:ext cx="3881361" cy="510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1843756"/>
            <a:ext cx="45106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Глибока шийна вена</a:t>
            </a:r>
            <a:r>
              <a:rPr lang="uk-UA" dirty="0"/>
              <a:t> </a:t>
            </a:r>
            <a:r>
              <a:rPr lang="uk-UA" dirty="0" smtClean="0"/>
              <a:t>починається </a:t>
            </a:r>
            <a:r>
              <a:rPr lang="uk-UA" dirty="0"/>
              <a:t>від зовнішніх хребетних сплетінь. Вона збирає кров від м'язів і </a:t>
            </a:r>
            <a:r>
              <a:rPr lang="uk-UA" dirty="0" err="1" smtClean="0"/>
              <a:t>фасцій</a:t>
            </a:r>
            <a:r>
              <a:rPr lang="uk-UA" dirty="0"/>
              <a:t> </a:t>
            </a:r>
            <a:r>
              <a:rPr lang="uk-UA" dirty="0" smtClean="0"/>
              <a:t>потиличної ділянки. </a:t>
            </a:r>
          </a:p>
          <a:p>
            <a:r>
              <a:rPr lang="uk-UA" dirty="0" smtClean="0"/>
              <a:t>Ця </a:t>
            </a:r>
            <a:r>
              <a:rPr lang="uk-UA" dirty="0"/>
              <a:t>вена проходить позаду поперечних відростків шийних хребців і впадає в </a:t>
            </a:r>
            <a:r>
              <a:rPr lang="uk-UA" dirty="0" err="1" smtClean="0"/>
              <a:t>плечеголовную</a:t>
            </a:r>
            <a:r>
              <a:rPr lang="uk-UA" dirty="0" smtClean="0"/>
              <a:t> вену біля гирла </a:t>
            </a:r>
            <a:r>
              <a:rPr lang="uk-UA" dirty="0"/>
              <a:t>хребетної вени або безпосередньо в хребетну вену.</a:t>
            </a:r>
            <a:endParaRPr lang="ru-RU" dirty="0"/>
          </a:p>
        </p:txBody>
      </p:sp>
      <p:sp>
        <p:nvSpPr>
          <p:cNvPr id="5" name="AutoShape 2" descr="ÐÐ°ÑÑÐ¸Ð½ÐºÐ¸ Ð¿Ð¾ Ð·Ð°Ð¿ÑÐ¾ÑÑ Ð³Ð»ÑÐ±Ð¾ÐºÐ°Ñ ÑÐµÐ¹Ð½Ð°Ñ Ð²ÐµÐ½Ð° Ð°Ð½Ð°ÑÐ¾Ð¼Ð¸Ñ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ÐÐ°ÑÑÐ¸Ð½ÐºÐ¸ Ð¿Ð¾ Ð·Ð°Ð¿ÑÐ¾ÑÑ Ð³Ð»ÑÐ±Ð¾ÐºÐ°Ñ ÑÐµÐ¹Ð½Ð°Ñ Ð²ÐµÐ½Ð° Ð°Ð½Ð°ÑÐ¾Ð¼Ð¸Ñ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9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" r="4769"/>
          <a:stretch/>
        </p:blipFill>
        <p:spPr bwMode="auto">
          <a:xfrm>
            <a:off x="81895" y="1184035"/>
            <a:ext cx="5426209" cy="466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60672" cy="880171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Внутрішня грудна вена,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v</a:t>
            </a:r>
            <a:r>
              <a:rPr lang="uk-UA" b="1" dirty="0"/>
              <a:t>. </a:t>
            </a:r>
            <a:r>
              <a:rPr lang="uk-UA" b="1" dirty="0" err="1"/>
              <a:t>thoracica</a:t>
            </a:r>
            <a:r>
              <a:rPr lang="uk-UA" b="1" dirty="0"/>
              <a:t> </a:t>
            </a:r>
            <a:r>
              <a:rPr lang="uk-UA" b="1" dirty="0" err="1"/>
              <a:t>interna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08104" y="1515237"/>
            <a:ext cx="35283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 smtClean="0"/>
              <a:t>Корені </a:t>
            </a:r>
            <a:r>
              <a:rPr lang="uk-UA" dirty="0" smtClean="0"/>
              <a:t>внутрішніх </a:t>
            </a:r>
            <a:r>
              <a:rPr lang="uk-UA" dirty="0"/>
              <a:t>грудних </a:t>
            </a:r>
            <a:r>
              <a:rPr lang="uk-UA" dirty="0" smtClean="0"/>
              <a:t>вен: </a:t>
            </a:r>
            <a:r>
              <a:rPr lang="uk-UA" b="1" i="1" dirty="0" smtClean="0"/>
              <a:t>верхня </a:t>
            </a:r>
            <a:r>
              <a:rPr lang="uk-UA" b="1" i="1" dirty="0"/>
              <a:t>надчеревна </a:t>
            </a:r>
            <a:r>
              <a:rPr lang="uk-UA" dirty="0"/>
              <a:t>і</a:t>
            </a:r>
            <a:r>
              <a:rPr lang="uk-UA" b="1" i="1" dirty="0"/>
              <a:t> </a:t>
            </a:r>
            <a:r>
              <a:rPr lang="uk-UA" b="1" i="1" dirty="0" err="1"/>
              <a:t>м'язово-діафрагмальна</a:t>
            </a:r>
            <a:r>
              <a:rPr lang="uk-UA" b="1" i="1" dirty="0"/>
              <a:t> вена, v. </a:t>
            </a:r>
            <a:r>
              <a:rPr lang="uk-UA" b="1" i="1" dirty="0" err="1"/>
              <a:t>epigаstrica</a:t>
            </a:r>
            <a:r>
              <a:rPr lang="uk-UA" b="1" i="1" dirty="0"/>
              <a:t> </a:t>
            </a:r>
            <a:r>
              <a:rPr lang="uk-UA" b="1" i="1" dirty="0" err="1"/>
              <a:t>superioris</a:t>
            </a:r>
            <a:r>
              <a:rPr lang="uk-UA" b="1" i="1" dirty="0"/>
              <a:t> </a:t>
            </a:r>
            <a:r>
              <a:rPr lang="uk-UA" dirty="0" err="1"/>
              <a:t>et</a:t>
            </a:r>
            <a:r>
              <a:rPr lang="uk-UA" b="1" dirty="0"/>
              <a:t> </a:t>
            </a:r>
            <a:r>
              <a:rPr lang="uk-UA" b="1" i="1" dirty="0"/>
              <a:t>v. </a:t>
            </a:r>
            <a:r>
              <a:rPr lang="uk-UA" b="1" i="1" dirty="0" err="1"/>
              <a:t>musculophrenica</a:t>
            </a:r>
            <a:r>
              <a:rPr lang="uk-UA" b="1" i="1" dirty="0"/>
              <a:t>.</a:t>
            </a:r>
            <a:endParaRPr lang="ru-RU" b="1" i="1" dirty="0"/>
          </a:p>
          <a:p>
            <a:r>
              <a:rPr lang="uk-UA" dirty="0" err="1"/>
              <a:t>М'язово-діафрагмальна</a:t>
            </a:r>
            <a:r>
              <a:rPr lang="uk-UA" dirty="0"/>
              <a:t> вена </a:t>
            </a:r>
            <a:r>
              <a:rPr lang="uk-UA" dirty="0" err="1"/>
              <a:t>анастомозує</a:t>
            </a:r>
            <a:r>
              <a:rPr lang="uk-UA" dirty="0"/>
              <a:t> в товщі передньої черевної стінки з нижньою надчеревною </a:t>
            </a:r>
            <a:r>
              <a:rPr lang="uk-UA" dirty="0" smtClean="0"/>
              <a:t>веною. </a:t>
            </a:r>
            <a:endParaRPr lang="ru-RU" b="1" dirty="0"/>
          </a:p>
          <a:p>
            <a:r>
              <a:rPr lang="uk-UA" u="sng" dirty="0"/>
              <a:t>Притоки:</a:t>
            </a:r>
            <a:r>
              <a:rPr lang="uk-UA" dirty="0"/>
              <a:t> </a:t>
            </a:r>
            <a:r>
              <a:rPr lang="uk-UA" b="1" i="1" dirty="0"/>
              <a:t>передні міжреберні вени, 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/>
              <a:t>intercostales</a:t>
            </a:r>
            <a:r>
              <a:rPr lang="uk-UA" b="1" i="1" dirty="0"/>
              <a:t> </a:t>
            </a:r>
            <a:r>
              <a:rPr lang="uk-UA" b="1" i="1" dirty="0" err="1"/>
              <a:t>anteriores</a:t>
            </a:r>
            <a:r>
              <a:rPr lang="uk-UA" i="1" dirty="0"/>
              <a:t>, </a:t>
            </a:r>
            <a:r>
              <a:rPr lang="uk-UA" dirty="0"/>
              <a:t>які </a:t>
            </a:r>
            <a:r>
              <a:rPr lang="uk-UA" dirty="0" err="1"/>
              <a:t>анастомозують</a:t>
            </a:r>
            <a:r>
              <a:rPr lang="uk-UA" dirty="0"/>
              <a:t> </a:t>
            </a:r>
            <a:r>
              <a:rPr lang="uk-UA" dirty="0" smtClean="0"/>
              <a:t>із </a:t>
            </a:r>
            <a:r>
              <a:rPr lang="uk-UA" dirty="0"/>
              <a:t>задніми міжреберними венами.</a:t>
            </a:r>
            <a:endParaRPr lang="ru-RU" b="1" dirty="0"/>
          </a:p>
        </p:txBody>
      </p:sp>
      <p:sp>
        <p:nvSpPr>
          <p:cNvPr id="4" name="Овал 3"/>
          <p:cNvSpPr/>
          <p:nvPr/>
        </p:nvSpPr>
        <p:spPr>
          <a:xfrm>
            <a:off x="4283968" y="2636912"/>
            <a:ext cx="1008112" cy="504056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4320" y="5815325"/>
            <a:ext cx="79913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У </a:t>
            </a:r>
            <a:r>
              <a:rPr lang="uk-UA" dirty="0"/>
              <a:t>праву і ліву </a:t>
            </a:r>
            <a:r>
              <a:rPr lang="uk-UA" dirty="0" err="1"/>
              <a:t>плечоголовні</a:t>
            </a:r>
            <a:r>
              <a:rPr lang="uk-UA" dirty="0"/>
              <a:t> вени впадає </a:t>
            </a:r>
            <a:r>
              <a:rPr lang="uk-UA" b="1" i="1" dirty="0"/>
              <a:t>найвища міжреберна вена (v. </a:t>
            </a:r>
            <a:r>
              <a:rPr lang="uk-UA" b="1" i="1" dirty="0" err="1" smtClean="0"/>
              <a:t>intercostаlis</a:t>
            </a:r>
            <a:r>
              <a:rPr lang="uk-UA" b="1" i="1" dirty="0" smtClean="0"/>
              <a:t> </a:t>
            </a:r>
            <a:r>
              <a:rPr lang="uk-UA" b="1" i="1" dirty="0" err="1" smtClean="0"/>
              <a:t>supremа</a:t>
            </a:r>
            <a:r>
              <a:rPr lang="uk-UA" b="1" i="1" dirty="0" smtClean="0"/>
              <a:t>)</a:t>
            </a:r>
            <a:r>
              <a:rPr lang="uk-UA" dirty="0" smtClean="0"/>
              <a:t>, </a:t>
            </a:r>
            <a:r>
              <a:rPr lang="uk-UA" dirty="0"/>
              <a:t>що збирає кров з 3-4 верхніх міжреберних проміжків.</a:t>
            </a:r>
            <a:endParaRPr lang="ru-RU" dirty="0"/>
          </a:p>
        </p:txBody>
      </p:sp>
      <p:pic>
        <p:nvPicPr>
          <p:cNvPr id="9" name="Picture 2" descr="ÐÐ°ÑÑÐ¸Ð½ÐºÐ¸ Ð¿Ð¾ Ð·Ð°Ð¿ÑÐ¾ÑÑ ÑÑÐµÐ²Ð½Ð¾Ð¹ ÑÑÐ²Ð¾Ð» Ð°Ð½Ð°ÑÐ¾Ð¼Ð¸Ñ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5"/>
          <a:stretch/>
        </p:blipFill>
        <p:spPr bwMode="auto">
          <a:xfrm>
            <a:off x="81895" y="574663"/>
            <a:ext cx="4761220" cy="58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37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6000" b="1" dirty="0"/>
              <a:t>Вени ГОЛОВИ І </a:t>
            </a:r>
            <a:r>
              <a:rPr lang="uk-UA" sz="6000" b="1" dirty="0" smtClean="0"/>
              <a:t>ШИЇ</a:t>
            </a:r>
            <a:endParaRPr lang="ru-RU" sz="6000" b="1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36" y="1671752"/>
            <a:ext cx="60960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6115190"/>
            <a:ext cx="760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Кров </a:t>
            </a:r>
            <a:r>
              <a:rPr lang="uk-UA" dirty="0"/>
              <a:t>від органів голови відтікає по двох великих венах </a:t>
            </a:r>
            <a:endParaRPr lang="uk-UA" dirty="0" smtClean="0"/>
          </a:p>
          <a:p>
            <a:r>
              <a:rPr lang="uk-UA" dirty="0" smtClean="0"/>
              <a:t>(</a:t>
            </a:r>
            <a:r>
              <a:rPr lang="uk-UA" dirty="0"/>
              <a:t>з кожного боку): зовнішньої яремної і внутрішньої яремної вен.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72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Внутрішня яремна вена,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v</a:t>
            </a:r>
            <a:r>
              <a:rPr lang="uk-UA" b="1" dirty="0"/>
              <a:t>. </a:t>
            </a:r>
            <a:r>
              <a:rPr lang="uk-UA" b="1" dirty="0" err="1"/>
              <a:t>jugulаris</a:t>
            </a:r>
            <a:r>
              <a:rPr lang="uk-UA" b="1" dirty="0"/>
              <a:t> </a:t>
            </a:r>
            <a:r>
              <a:rPr lang="uk-UA" b="1" dirty="0" err="1"/>
              <a:t>interna</a:t>
            </a:r>
            <a:endParaRPr lang="ru-RU" dirty="0"/>
          </a:p>
        </p:txBody>
      </p:sp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36" y="1470751"/>
            <a:ext cx="4764620" cy="535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99969" y="1518838"/>
            <a:ext cx="403244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Внутрішня яремна вена збирає кров від голови і </a:t>
            </a:r>
            <a:r>
              <a:rPr lang="uk-UA" dirty="0" smtClean="0"/>
              <a:t>шиї.</a:t>
            </a:r>
            <a:r>
              <a:rPr lang="ru-RU" dirty="0"/>
              <a:t> </a:t>
            </a:r>
            <a:r>
              <a:rPr lang="uk-UA" dirty="0" smtClean="0"/>
              <a:t>Ця </a:t>
            </a:r>
            <a:r>
              <a:rPr lang="uk-UA" dirty="0"/>
              <a:t>вена є безпосереднім продовженням сигмоподібного </a:t>
            </a:r>
            <a:r>
              <a:rPr lang="uk-UA" dirty="0" smtClean="0"/>
              <a:t>синуса, через </a:t>
            </a:r>
            <a:r>
              <a:rPr lang="uk-UA" dirty="0"/>
              <a:t>який венозна кров відтікає з системи синусів твердої оболонки головного мозку. </a:t>
            </a:r>
            <a:endParaRPr lang="uk-UA" dirty="0" smtClean="0"/>
          </a:p>
          <a:p>
            <a:r>
              <a:rPr lang="uk-UA" dirty="0"/>
              <a:t>Внутрішня яремна вена починається на рівні яремного отвору, нижче якого є невелике розширення - </a:t>
            </a:r>
            <a:r>
              <a:rPr lang="uk-UA" b="1" dirty="0"/>
              <a:t>верхня цибулина внутрішньої яремної вени, </a:t>
            </a:r>
            <a:r>
              <a:rPr lang="uk-UA" b="1" dirty="0" err="1"/>
              <a:t>bulbus</a:t>
            </a:r>
            <a:r>
              <a:rPr lang="uk-UA" b="1" dirty="0"/>
              <a:t> </a:t>
            </a:r>
            <a:r>
              <a:rPr lang="uk-UA" b="1" dirty="0" err="1"/>
              <a:t>superior</a:t>
            </a:r>
            <a:r>
              <a:rPr lang="uk-UA" b="1" dirty="0"/>
              <a:t> </a:t>
            </a:r>
            <a:r>
              <a:rPr lang="uk-UA" b="1" dirty="0" err="1"/>
              <a:t>venae</a:t>
            </a:r>
            <a:r>
              <a:rPr lang="uk-UA" b="1" dirty="0"/>
              <a:t> </a:t>
            </a:r>
            <a:r>
              <a:rPr lang="uk-UA" b="1" dirty="0" err="1"/>
              <a:t>jugularis</a:t>
            </a:r>
            <a:r>
              <a:rPr lang="uk-UA" b="1" dirty="0"/>
              <a:t>. </a:t>
            </a:r>
            <a:r>
              <a:rPr lang="uk-UA" dirty="0"/>
              <a:t>Вище місця злиття з підключичною веною </a:t>
            </a:r>
            <a:r>
              <a:rPr lang="uk-UA" dirty="0" smtClean="0"/>
              <a:t>є </a:t>
            </a:r>
            <a:r>
              <a:rPr lang="uk-UA" dirty="0"/>
              <a:t>друге розширення - </a:t>
            </a:r>
            <a:r>
              <a:rPr lang="uk-UA" b="1" dirty="0"/>
              <a:t>нижня цибулина внутрішньої яремної вени, </a:t>
            </a:r>
            <a:r>
              <a:rPr lang="uk-UA" b="1" dirty="0" err="1"/>
              <a:t>bulbus</a:t>
            </a:r>
            <a:r>
              <a:rPr lang="uk-UA" b="1" dirty="0"/>
              <a:t> </a:t>
            </a:r>
            <a:r>
              <a:rPr lang="uk-UA" b="1" dirty="0" err="1"/>
              <a:t>inferior</a:t>
            </a:r>
            <a:r>
              <a:rPr lang="uk-UA" b="1" dirty="0"/>
              <a:t> </a:t>
            </a:r>
            <a:r>
              <a:rPr lang="uk-UA" b="1" dirty="0" err="1"/>
              <a:t>venae</a:t>
            </a:r>
            <a:r>
              <a:rPr lang="uk-UA" b="1" dirty="0"/>
              <a:t> </a:t>
            </a:r>
            <a:r>
              <a:rPr lang="uk-UA" b="1" dirty="0" err="1"/>
              <a:t>jugularis</a:t>
            </a:r>
            <a:r>
              <a:rPr lang="uk-UA" dirty="0"/>
              <a:t>, над і під цибулиною - по одному </a:t>
            </a:r>
            <a:r>
              <a:rPr lang="uk-UA" dirty="0" smtClean="0"/>
              <a:t>клапану.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25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Внутрішньочерепні притоки </a:t>
            </a:r>
            <a:r>
              <a:rPr lang="uk-UA" b="1" dirty="0" smtClean="0"/>
              <a:t>внутрішньої яремної вени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4445" y="2276872"/>
            <a:ext cx="27609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u="sng" dirty="0"/>
              <a:t>Внутрішньочерепні притоки внутрішньої яремної </a:t>
            </a:r>
            <a:r>
              <a:rPr lang="uk-UA" b="1" u="sng" dirty="0" smtClean="0"/>
              <a:t>вени (сигмоподібного синусу):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Синуси твердої мозкової оболонки,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поверхневі </a:t>
            </a:r>
            <a:r>
              <a:rPr lang="uk-UA" dirty="0"/>
              <a:t>мозкові вени,</a:t>
            </a:r>
            <a:r>
              <a:rPr lang="uk-UA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глибокі </a:t>
            </a:r>
            <a:r>
              <a:rPr lang="uk-UA" dirty="0"/>
              <a:t>мозкові вени,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err="1" smtClean="0"/>
              <a:t>диплоічні</a:t>
            </a:r>
            <a:r>
              <a:rPr lang="uk-UA" dirty="0" smtClean="0"/>
              <a:t> </a:t>
            </a:r>
            <a:r>
              <a:rPr lang="uk-UA" dirty="0"/>
              <a:t>вени</a:t>
            </a:r>
            <a:r>
              <a:rPr lang="uk-UA" dirty="0" smtClean="0"/>
              <a:t>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err="1" smtClean="0"/>
              <a:t>емісарні</a:t>
            </a:r>
            <a:r>
              <a:rPr lang="uk-UA" dirty="0" smtClean="0"/>
              <a:t> </a:t>
            </a:r>
            <a:r>
              <a:rPr lang="uk-UA" dirty="0"/>
              <a:t>вени</a:t>
            </a:r>
            <a:r>
              <a:rPr lang="uk-UA" dirty="0" smtClean="0"/>
              <a:t>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очні вени,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вени лабіринту,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err="1" smtClean="0"/>
              <a:t>менінгеальні</a:t>
            </a:r>
            <a:r>
              <a:rPr lang="uk-UA" dirty="0" smtClean="0"/>
              <a:t> вени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772816"/>
            <a:ext cx="8553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Внутрішня яремна </a:t>
            </a:r>
            <a:r>
              <a:rPr lang="uk-UA" dirty="0" smtClean="0"/>
              <a:t>вена має внутрішньочерепні та </a:t>
            </a:r>
            <a:r>
              <a:rPr lang="uk-UA" dirty="0" err="1" smtClean="0"/>
              <a:t>позачерепні</a:t>
            </a:r>
            <a:r>
              <a:rPr lang="uk-UA" dirty="0" smtClean="0"/>
              <a:t> притоки. </a:t>
            </a:r>
            <a:endParaRPr lang="ru-RU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22"/>
          <a:stretch/>
        </p:blipFill>
        <p:spPr bwMode="auto">
          <a:xfrm>
            <a:off x="179512" y="2420888"/>
            <a:ext cx="6096000" cy="383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2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Система верхньої порожнистої вени, </a:t>
            </a:r>
            <a:r>
              <a:rPr lang="ru-RU" b="1" dirty="0" smtClean="0"/>
              <a:t>v</a:t>
            </a:r>
            <a:r>
              <a:rPr lang="ru-RU" b="1" dirty="0"/>
              <a:t>. </a:t>
            </a:r>
            <a:r>
              <a:rPr lang="ru-RU" b="1" dirty="0" err="1"/>
              <a:t>cava</a:t>
            </a:r>
            <a:r>
              <a:rPr lang="ru-RU" b="1" dirty="0"/>
              <a:t> </a:t>
            </a:r>
            <a:r>
              <a:rPr lang="ru-RU" b="1" dirty="0" err="1"/>
              <a:t>superior</a:t>
            </a:r>
            <a:r>
              <a:rPr lang="ru-RU" b="1" dirty="0"/>
              <a:t> </a:t>
            </a:r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" t="1642" r="53772" b="6878"/>
          <a:stretch/>
        </p:blipFill>
        <p:spPr bwMode="auto">
          <a:xfrm>
            <a:off x="323528" y="1310430"/>
            <a:ext cx="396044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20483" y="1628800"/>
            <a:ext cx="4099989" cy="5078313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b="1" dirty="0" err="1"/>
              <a:t>Верхня</a:t>
            </a:r>
            <a:r>
              <a:rPr lang="ru-RU" b="1" dirty="0"/>
              <a:t> </a:t>
            </a:r>
            <a:r>
              <a:rPr lang="ru-RU" b="1" dirty="0" err="1"/>
              <a:t>порожниста</a:t>
            </a:r>
            <a:r>
              <a:rPr lang="ru-RU" b="1" dirty="0"/>
              <a:t> вена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smtClean="0"/>
              <a:t>коротка, </a:t>
            </a:r>
            <a:r>
              <a:rPr lang="ru-RU" dirty="0" err="1" smtClean="0"/>
              <a:t>безклапанна</a:t>
            </a:r>
            <a:r>
              <a:rPr lang="ru-RU" dirty="0" smtClean="0"/>
              <a:t> </a:t>
            </a:r>
            <a:r>
              <a:rPr lang="ru-RU" dirty="0" err="1"/>
              <a:t>судина</a:t>
            </a:r>
            <a:r>
              <a:rPr lang="ru-RU" dirty="0"/>
              <a:t> </a:t>
            </a:r>
            <a:r>
              <a:rPr lang="ru-RU" dirty="0" err="1"/>
              <a:t>діаметром</a:t>
            </a:r>
            <a:r>
              <a:rPr lang="ru-RU" dirty="0"/>
              <a:t> 21-25 мм і </a:t>
            </a:r>
            <a:r>
              <a:rPr lang="ru-RU" dirty="0" err="1"/>
              <a:t>довжиною</a:t>
            </a:r>
            <a:r>
              <a:rPr lang="ru-RU" dirty="0"/>
              <a:t> </a:t>
            </a:r>
            <a:r>
              <a:rPr lang="ru-RU" dirty="0" smtClean="0"/>
              <a:t>5-8 </a:t>
            </a:r>
            <a:r>
              <a:rPr lang="ru-RU" dirty="0"/>
              <a:t>см</a:t>
            </a:r>
            <a:r>
              <a:rPr lang="ru-RU" dirty="0" smtClean="0"/>
              <a:t>.</a:t>
            </a:r>
            <a:endParaRPr lang="ru-RU" u="sng" dirty="0" smtClean="0"/>
          </a:p>
          <a:p>
            <a:endParaRPr lang="ru-RU" u="sng" dirty="0" smtClean="0"/>
          </a:p>
          <a:p>
            <a:r>
              <a:rPr lang="ru-RU" u="sng" dirty="0" err="1" smtClean="0"/>
              <a:t>Корені</a:t>
            </a:r>
            <a:r>
              <a:rPr lang="ru-RU" u="sng" dirty="0"/>
              <a:t>:  </a:t>
            </a:r>
            <a:r>
              <a:rPr lang="ru-RU" dirty="0"/>
              <a:t>права і </a:t>
            </a:r>
            <a:r>
              <a:rPr lang="ru-RU" dirty="0" err="1"/>
              <a:t>ліва</a:t>
            </a:r>
            <a:r>
              <a:rPr lang="ru-RU" dirty="0"/>
              <a:t> </a:t>
            </a:r>
            <a:r>
              <a:rPr lang="ru-RU" dirty="0" err="1"/>
              <a:t>плечеголовні</a:t>
            </a:r>
            <a:r>
              <a:rPr lang="ru-RU" dirty="0"/>
              <a:t> </a:t>
            </a:r>
            <a:r>
              <a:rPr lang="ru-RU" dirty="0" err="1" smtClean="0"/>
              <a:t>вени</a:t>
            </a:r>
            <a:endParaRPr lang="uk-UA" dirty="0" smtClean="0"/>
          </a:p>
          <a:p>
            <a:endParaRPr lang="ru-RU" u="sng" dirty="0" smtClean="0"/>
          </a:p>
          <a:p>
            <a:r>
              <a:rPr lang="ru-RU" u="sng" dirty="0" smtClean="0"/>
              <a:t>Притоки</a:t>
            </a:r>
            <a:r>
              <a:rPr lang="ru-RU" u="sng" dirty="0"/>
              <a:t>:</a:t>
            </a:r>
            <a:r>
              <a:rPr lang="ru-RU" dirty="0"/>
              <a:t> справа </a:t>
            </a:r>
            <a:r>
              <a:rPr lang="ru-RU" dirty="0" smtClean="0"/>
              <a:t>- </a:t>
            </a:r>
            <a:r>
              <a:rPr lang="ru-RU" dirty="0" err="1" smtClean="0"/>
              <a:t>непарна</a:t>
            </a:r>
            <a:r>
              <a:rPr lang="ru-RU" dirty="0" smtClean="0"/>
              <a:t> </a:t>
            </a:r>
            <a:r>
              <a:rPr lang="ru-RU" dirty="0"/>
              <a:t>вена, а </a:t>
            </a:r>
            <a:r>
              <a:rPr lang="ru-RU" dirty="0" err="1"/>
              <a:t>зліва</a:t>
            </a:r>
            <a:r>
              <a:rPr lang="ru-RU" dirty="0"/>
              <a:t> - </a:t>
            </a:r>
            <a:r>
              <a:rPr lang="ru-RU" dirty="0" err="1"/>
              <a:t>дрібні</a:t>
            </a:r>
            <a:r>
              <a:rPr lang="ru-RU" dirty="0"/>
              <a:t> </a:t>
            </a:r>
            <a:r>
              <a:rPr lang="ru-RU" dirty="0" err="1"/>
              <a:t>середостінні</a:t>
            </a:r>
            <a:r>
              <a:rPr lang="ru-RU" dirty="0"/>
              <a:t> та </a:t>
            </a:r>
            <a:r>
              <a:rPr lang="ru-RU" dirty="0" err="1"/>
              <a:t>перикардіальні</a:t>
            </a:r>
            <a:r>
              <a:rPr lang="ru-RU" dirty="0"/>
              <a:t> </a:t>
            </a:r>
            <a:r>
              <a:rPr lang="ru-RU" dirty="0" err="1"/>
              <a:t>вени</a:t>
            </a:r>
            <a:r>
              <a:rPr lang="ru-RU" dirty="0"/>
              <a:t>. </a:t>
            </a:r>
          </a:p>
          <a:p>
            <a:endParaRPr lang="ru-RU" i="1" u="sng" dirty="0" smtClean="0"/>
          </a:p>
          <a:p>
            <a:r>
              <a:rPr lang="ru-RU" i="1" u="sng" dirty="0" err="1" smtClean="0"/>
              <a:t>Верхня</a:t>
            </a:r>
            <a:r>
              <a:rPr lang="ru-RU" i="1" u="sng" dirty="0" smtClean="0"/>
              <a:t> </a:t>
            </a:r>
            <a:r>
              <a:rPr lang="ru-RU" i="1" u="sng" dirty="0" err="1"/>
              <a:t>порожниста</a:t>
            </a:r>
            <a:r>
              <a:rPr lang="ru-RU" i="1" u="sng" dirty="0"/>
              <a:t> вена </a:t>
            </a:r>
            <a:r>
              <a:rPr lang="ru-RU" i="1" u="sng" dirty="0" err="1"/>
              <a:t>збирає</a:t>
            </a:r>
            <a:r>
              <a:rPr lang="ru-RU" i="1" u="sng" dirty="0"/>
              <a:t> кров </a:t>
            </a:r>
            <a:r>
              <a:rPr lang="ru-RU" i="1" u="sng" dirty="0" err="1"/>
              <a:t>від</a:t>
            </a:r>
            <a:r>
              <a:rPr lang="ru-RU" i="1" u="sng" dirty="0"/>
              <a:t> </a:t>
            </a:r>
            <a:r>
              <a:rPr lang="ru-RU" i="1" u="sng" dirty="0" err="1"/>
              <a:t>трьох</a:t>
            </a:r>
            <a:r>
              <a:rPr lang="ru-RU" i="1" u="sng" dirty="0"/>
              <a:t> </a:t>
            </a:r>
            <a:r>
              <a:rPr lang="ru-RU" i="1" u="sng" dirty="0" err="1"/>
              <a:t>груп</a:t>
            </a:r>
            <a:r>
              <a:rPr lang="ru-RU" i="1" u="sng" dirty="0"/>
              <a:t> вен: </a:t>
            </a:r>
            <a:endParaRPr lang="ru-RU" i="1" u="sng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вен </a:t>
            </a:r>
            <a:r>
              <a:rPr lang="ru-RU" dirty="0" err="1"/>
              <a:t>стінок</a:t>
            </a:r>
            <a:r>
              <a:rPr lang="ru-RU" dirty="0"/>
              <a:t> </a:t>
            </a:r>
            <a:r>
              <a:rPr lang="ru-RU" dirty="0" err="1"/>
              <a:t>грудної</a:t>
            </a:r>
            <a:r>
              <a:rPr lang="ru-RU" dirty="0"/>
              <a:t> та </a:t>
            </a:r>
            <a:r>
              <a:rPr lang="ru-RU" dirty="0" err="1"/>
              <a:t>частково</a:t>
            </a:r>
            <a:r>
              <a:rPr lang="ru-RU" dirty="0"/>
              <a:t> </a:t>
            </a:r>
            <a:r>
              <a:rPr lang="ru-RU" dirty="0" err="1"/>
              <a:t>черевної</a:t>
            </a:r>
            <a:r>
              <a:rPr lang="ru-RU" dirty="0"/>
              <a:t> </a:t>
            </a:r>
            <a:r>
              <a:rPr lang="ru-RU" dirty="0" err="1"/>
              <a:t>порожнин</a:t>
            </a:r>
            <a:r>
              <a:rPr lang="ru-RU" dirty="0"/>
              <a:t>,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вен </a:t>
            </a:r>
            <a:r>
              <a:rPr lang="ru-RU" dirty="0" err="1"/>
              <a:t>голови</a:t>
            </a:r>
            <a:r>
              <a:rPr lang="ru-RU" dirty="0"/>
              <a:t> та </a:t>
            </a:r>
            <a:r>
              <a:rPr lang="ru-RU" dirty="0" err="1"/>
              <a:t>шиї</a:t>
            </a:r>
            <a:r>
              <a:rPr lang="ru-RU" dirty="0"/>
              <a:t> ,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вен </a:t>
            </a:r>
            <a:r>
              <a:rPr lang="ru-RU" dirty="0" err="1"/>
              <a:t>обох</a:t>
            </a:r>
            <a:r>
              <a:rPr lang="ru-RU" dirty="0"/>
              <a:t> </a:t>
            </a:r>
            <a:r>
              <a:rPr lang="ru-RU" dirty="0" err="1"/>
              <a:t>верхніх</a:t>
            </a:r>
            <a:r>
              <a:rPr lang="ru-RU" dirty="0"/>
              <a:t> </a:t>
            </a:r>
            <a:r>
              <a:rPr lang="ru-RU" dirty="0" err="1"/>
              <a:t>кінцівок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98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40960" cy="1039427"/>
          </a:xfrm>
        </p:spPr>
        <p:txBody>
          <a:bodyPr>
            <a:normAutofit/>
          </a:bodyPr>
          <a:lstStyle/>
          <a:p>
            <a:r>
              <a:rPr lang="uk-UA" sz="2800" b="1" dirty="0"/>
              <a:t>синуси твердої оболонки головного </a:t>
            </a:r>
            <a:r>
              <a:rPr lang="uk-UA" sz="2800" b="1" dirty="0" smtClean="0"/>
              <a:t>мозку</a:t>
            </a:r>
            <a:r>
              <a:rPr lang="ru-RU" sz="2800" b="1" dirty="0"/>
              <a:t>(</a:t>
            </a:r>
            <a:r>
              <a:rPr lang="en-US" sz="2800" b="1" dirty="0"/>
              <a:t>sinus </a:t>
            </a:r>
            <a:r>
              <a:rPr lang="en-US" sz="2800" b="1" dirty="0" err="1"/>
              <a:t>durae</a:t>
            </a:r>
            <a:r>
              <a:rPr lang="en-US" sz="2800" b="1" dirty="0"/>
              <a:t> </a:t>
            </a:r>
            <a:r>
              <a:rPr lang="en-US" sz="2800" b="1" dirty="0" err="1"/>
              <a:t>matris</a:t>
            </a:r>
            <a:r>
              <a:rPr lang="en-US" sz="2800" b="1" dirty="0"/>
              <a:t>)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64088" y="1645813"/>
            <a:ext cx="367240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Синуси</a:t>
            </a:r>
            <a:r>
              <a:rPr lang="ru-RU" b="1" dirty="0" smtClean="0"/>
              <a:t> </a:t>
            </a:r>
            <a:r>
              <a:rPr lang="ru-RU" b="1" dirty="0" err="1"/>
              <a:t>твердої</a:t>
            </a:r>
            <a:r>
              <a:rPr lang="ru-RU" b="1" dirty="0"/>
              <a:t> </a:t>
            </a:r>
            <a:r>
              <a:rPr lang="ru-RU" b="1" dirty="0" err="1"/>
              <a:t>мозкової</a:t>
            </a:r>
            <a:r>
              <a:rPr lang="ru-RU" b="1" dirty="0"/>
              <a:t> </a:t>
            </a:r>
            <a:r>
              <a:rPr lang="ru-RU" b="1" dirty="0" err="1" smtClean="0"/>
              <a:t>оболонки</a:t>
            </a:r>
            <a:r>
              <a:rPr lang="ru-RU" b="1" dirty="0" smtClean="0"/>
              <a:t> </a:t>
            </a:r>
            <a:r>
              <a:rPr lang="ru-RU" dirty="0" smtClean="0"/>
              <a:t>– </a:t>
            </a:r>
            <a:r>
              <a:rPr lang="ru-RU" dirty="0" err="1" smtClean="0"/>
              <a:t>це</a:t>
            </a:r>
            <a:r>
              <a:rPr lang="ru-RU" dirty="0" smtClean="0"/>
              <a:t> канали </a:t>
            </a:r>
            <a:r>
              <a:rPr lang="ru-RU" dirty="0" err="1"/>
              <a:t>трикутної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/>
              <a:t>вистелені</a:t>
            </a:r>
            <a:r>
              <a:rPr lang="ru-RU" dirty="0"/>
              <a:t> </a:t>
            </a:r>
            <a:r>
              <a:rPr lang="ru-RU" dirty="0" err="1" smtClean="0"/>
              <a:t>ендотелієм</a:t>
            </a:r>
            <a:r>
              <a:rPr lang="ru-RU" dirty="0" smtClean="0"/>
              <a:t>  і не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клапанів</a:t>
            </a:r>
            <a:r>
              <a:rPr lang="en-US" dirty="0"/>
              <a:t>. </a:t>
            </a:r>
            <a:endParaRPr lang="uk-UA" dirty="0" smtClean="0"/>
          </a:p>
          <a:p>
            <a:r>
              <a:rPr lang="ru-RU" dirty="0" err="1"/>
              <a:t>Синуси</a:t>
            </a:r>
            <a:r>
              <a:rPr lang="ru-RU" dirty="0"/>
              <a:t> </a:t>
            </a:r>
            <a:r>
              <a:rPr lang="ru-RU" dirty="0" err="1"/>
              <a:t>твердої</a:t>
            </a:r>
            <a:r>
              <a:rPr lang="ru-RU" dirty="0"/>
              <a:t> </a:t>
            </a:r>
            <a:r>
              <a:rPr lang="ru-RU" dirty="0" err="1"/>
              <a:t>мозкової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 </a:t>
            </a:r>
            <a:r>
              <a:rPr lang="ru-RU" dirty="0" err="1" smtClean="0"/>
              <a:t>утворюються</a:t>
            </a:r>
            <a:r>
              <a:rPr lang="ru-RU" dirty="0" smtClean="0"/>
              <a:t> у </a:t>
            </a:r>
            <a:r>
              <a:rPr lang="ru-RU" dirty="0" err="1"/>
              <a:t>місцях</a:t>
            </a:r>
            <a:r>
              <a:rPr lang="ru-RU" dirty="0"/>
              <a:t> </a:t>
            </a:r>
            <a:r>
              <a:rPr lang="ru-RU" dirty="0" err="1"/>
              <a:t>відходження</a:t>
            </a:r>
            <a:r>
              <a:rPr lang="ru-RU" dirty="0"/>
              <a:t> </a:t>
            </a:r>
            <a:r>
              <a:rPr lang="ru-RU" dirty="0" err="1"/>
              <a:t>відростків</a:t>
            </a:r>
            <a:r>
              <a:rPr lang="ru-RU" dirty="0"/>
              <a:t> </a:t>
            </a:r>
            <a:r>
              <a:rPr lang="ru-RU" dirty="0" err="1" smtClean="0"/>
              <a:t>твердої</a:t>
            </a:r>
            <a:r>
              <a:rPr lang="ru-RU" dirty="0" smtClean="0"/>
              <a:t> </a:t>
            </a:r>
            <a:r>
              <a:rPr lang="ru-RU" dirty="0" err="1" smtClean="0"/>
              <a:t>оболонки</a:t>
            </a:r>
            <a:r>
              <a:rPr lang="ru-RU" dirty="0" smtClean="0"/>
              <a:t> </a:t>
            </a:r>
            <a:r>
              <a:rPr lang="ru-RU" dirty="0" err="1" smtClean="0"/>
              <a:t>мозку</a:t>
            </a:r>
            <a:r>
              <a:rPr lang="ru-RU" dirty="0" smtClean="0"/>
              <a:t> і </a:t>
            </a:r>
            <a:r>
              <a:rPr lang="ru-RU" dirty="0"/>
              <a:t>в зонах </a:t>
            </a:r>
            <a:r>
              <a:rPr lang="ru-RU" dirty="0" err="1"/>
              <a:t>прикріплення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 до </a:t>
            </a:r>
            <a:r>
              <a:rPr lang="ru-RU" dirty="0" err="1"/>
              <a:t>кісток</a:t>
            </a:r>
            <a:r>
              <a:rPr lang="ru-RU" dirty="0"/>
              <a:t> </a:t>
            </a:r>
            <a:r>
              <a:rPr lang="ru-RU" dirty="0" err="1"/>
              <a:t>внутрішньої</a:t>
            </a:r>
            <a:r>
              <a:rPr lang="ru-RU" dirty="0"/>
              <a:t> </a:t>
            </a:r>
            <a:r>
              <a:rPr lang="ru-RU" dirty="0" err="1"/>
              <a:t>основи</a:t>
            </a:r>
            <a:r>
              <a:rPr lang="ru-RU" dirty="0"/>
              <a:t> </a:t>
            </a:r>
            <a:r>
              <a:rPr lang="ru-RU" dirty="0" smtClean="0"/>
              <a:t>черепа, де </a:t>
            </a:r>
            <a:r>
              <a:rPr lang="ru-RU" dirty="0" err="1"/>
              <a:t>оболонка</a:t>
            </a:r>
            <a:r>
              <a:rPr lang="ru-RU" dirty="0"/>
              <a:t> </a:t>
            </a:r>
            <a:r>
              <a:rPr lang="ru-RU" dirty="0" err="1" smtClean="0"/>
              <a:t>розщеплюється</a:t>
            </a:r>
            <a:r>
              <a:rPr lang="ru-RU" dirty="0" smtClean="0"/>
              <a:t>. Листки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утворюють</a:t>
            </a:r>
            <a:r>
              <a:rPr lang="ru-RU" dirty="0"/>
              <a:t> </a:t>
            </a:r>
            <a:r>
              <a:rPr lang="ru-RU" dirty="0" err="1"/>
              <a:t>стінки</a:t>
            </a:r>
            <a:r>
              <a:rPr lang="ru-RU" dirty="0"/>
              <a:t> </a:t>
            </a:r>
            <a:r>
              <a:rPr lang="ru-RU" dirty="0" err="1"/>
              <a:t>синусів</a:t>
            </a:r>
            <a:r>
              <a:rPr lang="ru-RU" dirty="0"/>
              <a:t>, туго </a:t>
            </a:r>
            <a:r>
              <a:rPr lang="ru-RU" dirty="0" err="1"/>
              <a:t>натягнуті</a:t>
            </a:r>
            <a:r>
              <a:rPr lang="ru-RU" dirty="0"/>
              <a:t> </a:t>
            </a:r>
            <a:r>
              <a:rPr lang="ru-RU" dirty="0" smtClean="0"/>
              <a:t>та </a:t>
            </a:r>
            <a:r>
              <a:rPr lang="ru-RU" dirty="0"/>
              <a:t>не </a:t>
            </a:r>
            <a:r>
              <a:rPr lang="ru-RU" dirty="0" err="1"/>
              <a:t>спадаються</a:t>
            </a:r>
            <a:r>
              <a:rPr lang="ru-RU" dirty="0"/>
              <a:t>.</a:t>
            </a:r>
          </a:p>
        </p:txBody>
      </p:sp>
      <p:pic>
        <p:nvPicPr>
          <p:cNvPr id="30722" name="Picture 2" descr="Ð¡Ð¸Ð½ÑÑÑ ÑÐ²ÐµÑÐ´Ð¾Ð¹ Ð¼Ð¾Ð·Ð³Ð¾Ð²Ð¾Ð¹ Ð¾Ð±Ð¾Ð»Ð¾ÑÐºÐ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4" t="18055" r="20227" b="5931"/>
          <a:stretch/>
        </p:blipFill>
        <p:spPr bwMode="auto">
          <a:xfrm>
            <a:off x="132171" y="1645813"/>
            <a:ext cx="5184576" cy="509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046" y="3125803"/>
            <a:ext cx="5715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81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016" cy="4420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44624"/>
            <a:ext cx="4572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/>
              <a:t>Верхній</a:t>
            </a:r>
            <a:r>
              <a:rPr lang="ru-RU" b="1" dirty="0"/>
              <a:t> </a:t>
            </a:r>
            <a:r>
              <a:rPr lang="ru-RU" b="1" dirty="0" err="1"/>
              <a:t>сагітальний</a:t>
            </a:r>
            <a:r>
              <a:rPr lang="ru-RU" b="1" dirty="0"/>
              <a:t> синус (</a:t>
            </a:r>
            <a:r>
              <a:rPr lang="en-US" b="1" dirty="0"/>
              <a:t>sinus </a:t>
            </a:r>
            <a:r>
              <a:rPr lang="en-US" b="1" dirty="0" err="1"/>
              <a:t>sagittalis</a:t>
            </a:r>
            <a:r>
              <a:rPr lang="en-US" b="1" dirty="0"/>
              <a:t> superior)</a:t>
            </a:r>
            <a:r>
              <a:rPr lang="en-US" dirty="0"/>
              <a:t>, </a:t>
            </a:r>
            <a:r>
              <a:rPr lang="ru-RU" dirty="0" err="1"/>
              <a:t>непарний</a:t>
            </a:r>
            <a:r>
              <a:rPr lang="ru-RU" dirty="0"/>
              <a:t>, проходить </a:t>
            </a:r>
            <a:r>
              <a:rPr lang="ru-RU" dirty="0" err="1"/>
              <a:t>уздовж</a:t>
            </a:r>
            <a:r>
              <a:rPr lang="ru-RU" dirty="0"/>
              <a:t> </a:t>
            </a:r>
            <a:r>
              <a:rPr lang="ru-RU" dirty="0" err="1"/>
              <a:t>усього</a:t>
            </a:r>
            <a:r>
              <a:rPr lang="ru-RU" dirty="0"/>
              <a:t> </a:t>
            </a:r>
            <a:r>
              <a:rPr lang="ru-RU" dirty="0" err="1"/>
              <a:t>зовнішнього</a:t>
            </a:r>
            <a:r>
              <a:rPr lang="ru-RU" dirty="0"/>
              <a:t> (</a:t>
            </a:r>
            <a:r>
              <a:rPr lang="ru-RU" dirty="0" err="1"/>
              <a:t>верхнього</a:t>
            </a:r>
            <a:r>
              <a:rPr lang="ru-RU" dirty="0"/>
              <a:t>) краю серпа великого </a:t>
            </a:r>
            <a:r>
              <a:rPr lang="ru-RU" dirty="0" err="1"/>
              <a:t>мозку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півнячого</a:t>
            </a:r>
            <a:r>
              <a:rPr lang="ru-RU" dirty="0"/>
              <a:t> </a:t>
            </a:r>
            <a:r>
              <a:rPr lang="ru-RU" dirty="0" err="1"/>
              <a:t>гребеня</a:t>
            </a:r>
            <a:r>
              <a:rPr lang="ru-RU" dirty="0"/>
              <a:t> </a:t>
            </a:r>
            <a:r>
              <a:rPr lang="ru-RU" dirty="0" err="1"/>
              <a:t>решітчастої</a:t>
            </a:r>
            <a:r>
              <a:rPr lang="ru-RU" dirty="0"/>
              <a:t> </a:t>
            </a:r>
            <a:r>
              <a:rPr lang="ru-RU" dirty="0" err="1"/>
              <a:t>кістки</a:t>
            </a:r>
            <a:r>
              <a:rPr lang="ru-RU" dirty="0"/>
              <a:t> до </a:t>
            </a:r>
            <a:r>
              <a:rPr lang="ru-RU" dirty="0" err="1"/>
              <a:t>внутрішнього</a:t>
            </a:r>
            <a:r>
              <a:rPr lang="ru-RU" dirty="0"/>
              <a:t> </a:t>
            </a:r>
            <a:r>
              <a:rPr lang="ru-RU" dirty="0" err="1"/>
              <a:t>потиличного</a:t>
            </a:r>
            <a:r>
              <a:rPr lang="ru-RU" dirty="0"/>
              <a:t> </a:t>
            </a:r>
            <a:r>
              <a:rPr lang="ru-RU" dirty="0" err="1"/>
              <a:t>виступу</a:t>
            </a:r>
            <a:r>
              <a:rPr lang="ru-RU" dirty="0"/>
              <a:t>, де </a:t>
            </a:r>
            <a:r>
              <a:rPr lang="ru-RU" dirty="0" err="1"/>
              <a:t>впадає</a:t>
            </a:r>
            <a:r>
              <a:rPr lang="ru-RU" dirty="0"/>
              <a:t> в </a:t>
            </a:r>
            <a:r>
              <a:rPr lang="ru-RU" dirty="0" err="1"/>
              <a:t>поперечний</a:t>
            </a:r>
            <a:r>
              <a:rPr lang="ru-RU" dirty="0"/>
              <a:t> синус. </a:t>
            </a:r>
            <a:endParaRPr lang="ru-RU" dirty="0" smtClean="0"/>
          </a:p>
          <a:p>
            <a:r>
              <a:rPr lang="ru-RU" dirty="0" err="1" smtClean="0"/>
              <a:t>Праворуч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ліворуч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верхнього</a:t>
            </a:r>
            <a:r>
              <a:rPr lang="ru-RU" dirty="0"/>
              <a:t> </a:t>
            </a:r>
            <a:r>
              <a:rPr lang="ru-RU" dirty="0" err="1"/>
              <a:t>сагітального</a:t>
            </a:r>
            <a:r>
              <a:rPr lang="ru-RU" dirty="0"/>
              <a:t> синуса </a:t>
            </a:r>
            <a:r>
              <a:rPr lang="ru-RU" dirty="0" err="1"/>
              <a:t>розташовуються</a:t>
            </a:r>
            <a:r>
              <a:rPr lang="ru-RU" dirty="0"/>
              <a:t> </a:t>
            </a:r>
            <a:r>
              <a:rPr lang="ru-RU" i="1" u="sng" dirty="0" err="1" smtClean="0"/>
              <a:t>бічні</a:t>
            </a:r>
            <a:r>
              <a:rPr lang="ru-RU" i="1" u="sng" dirty="0" smtClean="0"/>
              <a:t> </a:t>
            </a:r>
            <a:r>
              <a:rPr lang="ru-RU" i="1" u="sng" dirty="0" err="1"/>
              <a:t>лакуни</a:t>
            </a:r>
            <a:r>
              <a:rPr lang="ru-RU" dirty="0"/>
              <a:t>, в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впадають</a:t>
            </a:r>
            <a:r>
              <a:rPr lang="ru-RU" dirty="0"/>
              <a:t> </a:t>
            </a:r>
            <a:r>
              <a:rPr lang="ru-RU" dirty="0" err="1"/>
              <a:t>вени</a:t>
            </a:r>
            <a:r>
              <a:rPr lang="ru-RU" dirty="0"/>
              <a:t> </a:t>
            </a:r>
            <a:r>
              <a:rPr lang="ru-RU" dirty="0" err="1"/>
              <a:t>твердої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 головного </a:t>
            </a:r>
            <a:r>
              <a:rPr lang="ru-RU" dirty="0" err="1"/>
              <a:t>мозку</a:t>
            </a:r>
            <a:r>
              <a:rPr lang="ru-RU" dirty="0"/>
              <a:t>, </a:t>
            </a:r>
            <a:r>
              <a:rPr lang="ru-RU" dirty="0" err="1"/>
              <a:t>вени</a:t>
            </a:r>
            <a:r>
              <a:rPr lang="ru-RU" dirty="0"/>
              <a:t> </a:t>
            </a:r>
            <a:r>
              <a:rPr lang="ru-RU" dirty="0" err="1"/>
              <a:t>мозку</a:t>
            </a:r>
            <a:r>
              <a:rPr lang="ru-RU" dirty="0"/>
              <a:t> і </a:t>
            </a:r>
            <a:r>
              <a:rPr lang="ru-RU" dirty="0" err="1"/>
              <a:t>диплоічні</a:t>
            </a:r>
            <a:r>
              <a:rPr lang="ru-RU" dirty="0"/>
              <a:t> </a:t>
            </a:r>
            <a:r>
              <a:rPr lang="ru-RU" dirty="0" err="1"/>
              <a:t>вени</a:t>
            </a:r>
            <a:r>
              <a:rPr lang="ru-RU" dirty="0" smtClean="0"/>
              <a:t>.</a:t>
            </a:r>
          </a:p>
          <a:p>
            <a:r>
              <a:rPr lang="ru-RU" b="1" dirty="0" err="1"/>
              <a:t>Нижній</a:t>
            </a:r>
            <a:r>
              <a:rPr lang="ru-RU" b="1" dirty="0"/>
              <a:t> </a:t>
            </a:r>
            <a:r>
              <a:rPr lang="ru-RU" b="1" dirty="0" err="1"/>
              <a:t>сагітальний</a:t>
            </a:r>
            <a:r>
              <a:rPr lang="ru-RU" b="1" dirty="0"/>
              <a:t> синус (</a:t>
            </a:r>
            <a:r>
              <a:rPr lang="en-US" b="1" dirty="0"/>
              <a:t>sinus </a:t>
            </a:r>
            <a:r>
              <a:rPr lang="en-US" b="1" dirty="0" err="1"/>
              <a:t>sagittalis</a:t>
            </a:r>
            <a:r>
              <a:rPr lang="en-US" b="1" dirty="0"/>
              <a:t> inferior), </a:t>
            </a:r>
            <a:r>
              <a:rPr lang="ru-RU" dirty="0" err="1"/>
              <a:t>непарний</a:t>
            </a:r>
            <a:r>
              <a:rPr lang="ru-RU" dirty="0"/>
              <a:t>, </a:t>
            </a:r>
            <a:r>
              <a:rPr lang="ru-RU" dirty="0" err="1"/>
              <a:t>знаходиться</a:t>
            </a:r>
            <a:r>
              <a:rPr lang="ru-RU" dirty="0"/>
              <a:t> на </a:t>
            </a:r>
            <a:r>
              <a:rPr lang="ru-RU" dirty="0" err="1"/>
              <a:t>нижньому</a:t>
            </a:r>
            <a:r>
              <a:rPr lang="ru-RU" dirty="0"/>
              <a:t> </a:t>
            </a:r>
            <a:r>
              <a:rPr lang="ru-RU" dirty="0" err="1"/>
              <a:t>краї</a:t>
            </a:r>
            <a:r>
              <a:rPr lang="ru-RU" dirty="0"/>
              <a:t> серпа великого </a:t>
            </a:r>
            <a:r>
              <a:rPr lang="ru-RU" dirty="0" err="1"/>
              <a:t>мозку</a:t>
            </a:r>
            <a:r>
              <a:rPr lang="ru-RU" dirty="0"/>
              <a:t>, </a:t>
            </a:r>
            <a:r>
              <a:rPr lang="ru-RU" dirty="0" err="1"/>
              <a:t>ззаду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впадає</a:t>
            </a:r>
            <a:r>
              <a:rPr lang="ru-RU" dirty="0"/>
              <a:t> в </a:t>
            </a:r>
            <a:r>
              <a:rPr lang="ru-RU" dirty="0" err="1"/>
              <a:t>прямий</a:t>
            </a:r>
            <a:r>
              <a:rPr lang="ru-RU" dirty="0"/>
              <a:t> синус. </a:t>
            </a:r>
            <a:endParaRPr lang="ru-RU" dirty="0" smtClean="0"/>
          </a:p>
          <a:p>
            <a:r>
              <a:rPr lang="ru-RU" b="1" dirty="0" err="1"/>
              <a:t>Прямий</a:t>
            </a:r>
            <a:r>
              <a:rPr lang="ru-RU" b="1" dirty="0"/>
              <a:t> синус (</a:t>
            </a:r>
            <a:r>
              <a:rPr lang="en-US" b="1" dirty="0"/>
              <a:t>sinus rectus) </a:t>
            </a:r>
            <a:r>
              <a:rPr lang="ru-RU" dirty="0" err="1"/>
              <a:t>непарний</a:t>
            </a:r>
            <a:r>
              <a:rPr lang="ru-RU" dirty="0"/>
              <a:t>, </a:t>
            </a:r>
            <a:r>
              <a:rPr lang="ru-RU" dirty="0" err="1"/>
              <a:t>розташований</a:t>
            </a:r>
            <a:r>
              <a:rPr lang="ru-RU" dirty="0"/>
              <a:t> на </a:t>
            </a:r>
            <a:r>
              <a:rPr lang="ru-RU" dirty="0" err="1"/>
              <a:t>місці</a:t>
            </a:r>
            <a:r>
              <a:rPr lang="ru-RU" dirty="0"/>
              <a:t>  </a:t>
            </a:r>
            <a:r>
              <a:rPr lang="ru-RU" dirty="0" err="1"/>
              <a:t>з'єднання</a:t>
            </a:r>
            <a:r>
              <a:rPr lang="ru-RU" dirty="0"/>
              <a:t> серпа великого </a:t>
            </a:r>
            <a:r>
              <a:rPr lang="ru-RU" dirty="0" err="1"/>
              <a:t>мозку</a:t>
            </a:r>
            <a:r>
              <a:rPr lang="ru-RU" dirty="0"/>
              <a:t> і намету </a:t>
            </a:r>
            <a:r>
              <a:rPr lang="ru-RU" dirty="0" err="1"/>
              <a:t>мозочка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з'єднує</a:t>
            </a:r>
            <a:r>
              <a:rPr lang="ru-RU" dirty="0"/>
              <a:t> </a:t>
            </a:r>
            <a:r>
              <a:rPr lang="ru-RU" dirty="0" err="1"/>
              <a:t>нижній</a:t>
            </a:r>
            <a:r>
              <a:rPr lang="ru-RU" dirty="0"/>
              <a:t> і </a:t>
            </a:r>
            <a:r>
              <a:rPr lang="ru-RU" dirty="0" err="1"/>
              <a:t>верхній</a:t>
            </a:r>
            <a:r>
              <a:rPr lang="ru-RU" dirty="0"/>
              <a:t> </a:t>
            </a:r>
            <a:r>
              <a:rPr lang="ru-RU" dirty="0" err="1"/>
              <a:t>сагітальні</a:t>
            </a:r>
            <a:r>
              <a:rPr lang="ru-RU" dirty="0"/>
              <a:t> </a:t>
            </a:r>
            <a:r>
              <a:rPr lang="ru-RU" dirty="0" err="1"/>
              <a:t>синуси</a:t>
            </a:r>
            <a:r>
              <a:rPr lang="ru-RU" dirty="0"/>
              <a:t> і </a:t>
            </a:r>
            <a:r>
              <a:rPr lang="ru-RU" dirty="0" err="1"/>
              <a:t>впадає</a:t>
            </a:r>
            <a:r>
              <a:rPr lang="ru-RU" dirty="0"/>
              <a:t> в </a:t>
            </a:r>
            <a:r>
              <a:rPr lang="ru-RU" dirty="0" err="1"/>
              <a:t>поперечний</a:t>
            </a:r>
            <a:r>
              <a:rPr lang="ru-RU" dirty="0"/>
              <a:t> синус.</a:t>
            </a:r>
          </a:p>
        </p:txBody>
      </p:sp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352"/>
            <a:ext cx="4644008" cy="3267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97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9531" y="131371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Потиличний</a:t>
            </a:r>
            <a:r>
              <a:rPr lang="ru-RU" b="1" dirty="0"/>
              <a:t> синус (</a:t>
            </a:r>
            <a:r>
              <a:rPr lang="en-US" b="1" dirty="0"/>
              <a:t>sinus </a:t>
            </a:r>
            <a:r>
              <a:rPr lang="en-US" b="1" dirty="0" err="1"/>
              <a:t>occipitalis</a:t>
            </a:r>
            <a:r>
              <a:rPr lang="en-US" b="1" dirty="0"/>
              <a:t>)</a:t>
            </a:r>
            <a:r>
              <a:rPr lang="en-US" dirty="0"/>
              <a:t>, </a:t>
            </a:r>
            <a:r>
              <a:rPr lang="ru-RU" dirty="0" err="1"/>
              <a:t>непарний</a:t>
            </a:r>
            <a:r>
              <a:rPr lang="ru-RU" dirty="0"/>
              <a:t>, </a:t>
            </a:r>
            <a:r>
              <a:rPr lang="ru-RU" dirty="0" err="1"/>
              <a:t>лежить</a:t>
            </a:r>
            <a:r>
              <a:rPr lang="ru-RU" dirty="0"/>
              <a:t> в </a:t>
            </a:r>
            <a:r>
              <a:rPr lang="ru-RU" dirty="0" err="1"/>
              <a:t>основі</a:t>
            </a:r>
            <a:r>
              <a:rPr lang="ru-RU" dirty="0"/>
              <a:t> серпа </a:t>
            </a:r>
            <a:r>
              <a:rPr lang="ru-RU" dirty="0" err="1"/>
              <a:t>мозочка</a:t>
            </a:r>
            <a:r>
              <a:rPr lang="ru-RU" dirty="0"/>
              <a:t> по ходу </a:t>
            </a:r>
            <a:r>
              <a:rPr lang="ru-RU" dirty="0" err="1"/>
              <a:t>внутрішнього</a:t>
            </a:r>
            <a:r>
              <a:rPr lang="ru-RU" dirty="0"/>
              <a:t> </a:t>
            </a:r>
            <a:r>
              <a:rPr lang="ru-RU" dirty="0" err="1"/>
              <a:t>потиличного</a:t>
            </a:r>
            <a:r>
              <a:rPr lang="ru-RU" dirty="0"/>
              <a:t> </a:t>
            </a:r>
            <a:r>
              <a:rPr lang="ru-RU" dirty="0" err="1"/>
              <a:t>гребеня</a:t>
            </a:r>
            <a:r>
              <a:rPr lang="ru-RU" dirty="0"/>
              <a:t>. У </a:t>
            </a:r>
            <a:r>
              <a:rPr lang="ru-RU" dirty="0" err="1"/>
              <a:t>заднього</a:t>
            </a:r>
            <a:r>
              <a:rPr lang="ru-RU" dirty="0"/>
              <a:t> краю великого </a:t>
            </a:r>
            <a:r>
              <a:rPr lang="ru-RU" dirty="0" err="1"/>
              <a:t>потиличного</a:t>
            </a:r>
            <a:r>
              <a:rPr lang="ru-RU" dirty="0"/>
              <a:t> </a:t>
            </a:r>
            <a:r>
              <a:rPr lang="ru-RU" dirty="0" err="1"/>
              <a:t>отвору</a:t>
            </a:r>
            <a:r>
              <a:rPr lang="ru-RU" dirty="0"/>
              <a:t> </a:t>
            </a:r>
            <a:r>
              <a:rPr lang="ru-RU" dirty="0" err="1"/>
              <a:t>потиличний</a:t>
            </a:r>
            <a:r>
              <a:rPr lang="ru-RU" dirty="0"/>
              <a:t> синус </a:t>
            </a:r>
            <a:r>
              <a:rPr lang="ru-RU" dirty="0" err="1"/>
              <a:t>розділяється</a:t>
            </a:r>
            <a:r>
              <a:rPr lang="ru-RU" dirty="0"/>
              <a:t> на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гілки</a:t>
            </a:r>
            <a:r>
              <a:rPr lang="ru-RU" dirty="0"/>
              <a:t>, </a:t>
            </a:r>
            <a:r>
              <a:rPr lang="ru-RU" dirty="0" err="1"/>
              <a:t>кожна</a:t>
            </a:r>
            <a:r>
              <a:rPr lang="ru-RU" dirty="0"/>
              <a:t> з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впадає</a:t>
            </a:r>
            <a:r>
              <a:rPr lang="ru-RU" dirty="0"/>
              <a:t> в </a:t>
            </a:r>
            <a:r>
              <a:rPr lang="ru-RU" dirty="0" err="1" smtClean="0"/>
              <a:t>сигмоподібний</a:t>
            </a:r>
            <a:r>
              <a:rPr lang="ru-RU" dirty="0" smtClean="0"/>
              <a:t> </a:t>
            </a:r>
            <a:r>
              <a:rPr lang="ru-RU" dirty="0"/>
              <a:t>синус </a:t>
            </a:r>
            <a:r>
              <a:rPr lang="ru-RU" dirty="0" err="1"/>
              <a:t>відповідного</a:t>
            </a:r>
            <a:r>
              <a:rPr lang="ru-RU" dirty="0"/>
              <a:t> боку. </a:t>
            </a:r>
            <a:r>
              <a:rPr lang="ru-RU" dirty="0" err="1"/>
              <a:t>Верхній</a:t>
            </a:r>
            <a:r>
              <a:rPr lang="ru-RU" dirty="0"/>
              <a:t> </a:t>
            </a:r>
            <a:r>
              <a:rPr lang="ru-RU" dirty="0" err="1"/>
              <a:t>кінець</a:t>
            </a:r>
            <a:r>
              <a:rPr lang="ru-RU" dirty="0"/>
              <a:t> </a:t>
            </a:r>
            <a:r>
              <a:rPr lang="ru-RU" dirty="0" err="1"/>
              <a:t>потиличного</a:t>
            </a:r>
            <a:r>
              <a:rPr lang="ru-RU" dirty="0"/>
              <a:t> синуса </a:t>
            </a:r>
            <a:r>
              <a:rPr lang="ru-RU" dirty="0" err="1" smtClean="0"/>
              <a:t>сполучається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поперечним</a:t>
            </a:r>
            <a:r>
              <a:rPr lang="ru-RU" dirty="0"/>
              <a:t> синусом. </a:t>
            </a:r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7" t="14294" r="14811" b="1643"/>
          <a:stretch/>
        </p:blipFill>
        <p:spPr bwMode="auto">
          <a:xfrm>
            <a:off x="1043608" y="1628800"/>
            <a:ext cx="7056784" cy="511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6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8104" y="44624"/>
            <a:ext cx="36358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Поперечний</a:t>
            </a:r>
            <a:r>
              <a:rPr lang="ru-RU" b="1" dirty="0"/>
              <a:t> синус (</a:t>
            </a:r>
            <a:r>
              <a:rPr lang="en-US" b="1" dirty="0"/>
              <a:t>sinus </a:t>
            </a:r>
            <a:r>
              <a:rPr lang="en-US" b="1" dirty="0" err="1"/>
              <a:t>tarnsversus</a:t>
            </a:r>
            <a:r>
              <a:rPr lang="en-US" b="1" dirty="0"/>
              <a:t>) </a:t>
            </a:r>
            <a:r>
              <a:rPr lang="ru-RU" dirty="0" err="1" smtClean="0"/>
              <a:t>утворюється</a:t>
            </a:r>
            <a:r>
              <a:rPr lang="ru-RU" dirty="0" smtClean="0"/>
              <a:t> в </a:t>
            </a:r>
            <a:r>
              <a:rPr lang="ru-RU" dirty="0" err="1"/>
              <a:t>місці</a:t>
            </a:r>
            <a:r>
              <a:rPr lang="ru-RU" dirty="0"/>
              <a:t> переходу намету </a:t>
            </a:r>
            <a:r>
              <a:rPr lang="ru-RU" dirty="0" err="1"/>
              <a:t>мозочка</a:t>
            </a:r>
            <a:r>
              <a:rPr lang="ru-RU" dirty="0"/>
              <a:t> в </a:t>
            </a:r>
            <a:r>
              <a:rPr lang="ru-RU" dirty="0" err="1"/>
              <a:t>тверду</a:t>
            </a:r>
            <a:r>
              <a:rPr lang="ru-RU" dirty="0"/>
              <a:t> </a:t>
            </a:r>
            <a:r>
              <a:rPr lang="ru-RU" dirty="0" err="1"/>
              <a:t>оболонку</a:t>
            </a:r>
            <a:r>
              <a:rPr lang="ru-RU" dirty="0"/>
              <a:t> головного </a:t>
            </a:r>
            <a:r>
              <a:rPr lang="ru-RU" dirty="0" err="1"/>
              <a:t>мозку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вистилає</a:t>
            </a:r>
            <a:r>
              <a:rPr lang="ru-RU" dirty="0"/>
              <a:t> </a:t>
            </a:r>
            <a:r>
              <a:rPr lang="ru-RU" dirty="0" err="1"/>
              <a:t>зсередини</a:t>
            </a:r>
            <a:r>
              <a:rPr lang="ru-RU" dirty="0"/>
              <a:t> </a:t>
            </a:r>
            <a:r>
              <a:rPr lang="ru-RU" dirty="0" err="1"/>
              <a:t>потиличну</a:t>
            </a:r>
            <a:r>
              <a:rPr lang="ru-RU" dirty="0"/>
              <a:t> </a:t>
            </a:r>
            <a:r>
              <a:rPr lang="ru-RU" dirty="0" err="1"/>
              <a:t>кістку</a:t>
            </a:r>
            <a:r>
              <a:rPr lang="ru-RU" dirty="0"/>
              <a:t>. У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впадають</a:t>
            </a:r>
            <a:r>
              <a:rPr lang="ru-RU" dirty="0"/>
              <a:t> </a:t>
            </a:r>
            <a:r>
              <a:rPr lang="ru-RU" dirty="0" err="1"/>
              <a:t>верхній</a:t>
            </a:r>
            <a:r>
              <a:rPr lang="ru-RU" dirty="0"/>
              <a:t> </a:t>
            </a:r>
            <a:r>
              <a:rPr lang="ru-RU" dirty="0" err="1"/>
              <a:t>сагітальний</a:t>
            </a:r>
            <a:r>
              <a:rPr lang="ru-RU" dirty="0"/>
              <a:t>, </a:t>
            </a:r>
            <a:r>
              <a:rPr lang="ru-RU" dirty="0" err="1"/>
              <a:t>потиличний</a:t>
            </a:r>
            <a:r>
              <a:rPr lang="ru-RU" dirty="0"/>
              <a:t> і </a:t>
            </a:r>
            <a:r>
              <a:rPr lang="ru-RU" dirty="0" err="1"/>
              <a:t>прямий</a:t>
            </a:r>
            <a:r>
              <a:rPr lang="ru-RU" dirty="0"/>
              <a:t> </a:t>
            </a:r>
            <a:r>
              <a:rPr lang="ru-RU" dirty="0" err="1"/>
              <a:t>синуси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i="1" u="sng" dirty="0" err="1"/>
              <a:t>синусний</a:t>
            </a:r>
            <a:r>
              <a:rPr lang="ru-RU" i="1" u="sng" dirty="0"/>
              <a:t> </a:t>
            </a:r>
            <a:r>
              <a:rPr lang="ru-RU" i="1" u="sng" dirty="0" smtClean="0"/>
              <a:t>сток </a:t>
            </a:r>
            <a:r>
              <a:rPr lang="ru-RU" i="1" u="sng" dirty="0"/>
              <a:t>(</a:t>
            </a:r>
            <a:r>
              <a:rPr lang="en-US" i="1" u="sng" dirty="0" err="1"/>
              <a:t>confluens</a:t>
            </a:r>
            <a:r>
              <a:rPr lang="en-US" i="1" u="sng" dirty="0"/>
              <a:t> </a:t>
            </a:r>
            <a:r>
              <a:rPr lang="en-US" i="1" u="sng" dirty="0" err="1"/>
              <a:t>sinuum</a:t>
            </a:r>
            <a:r>
              <a:rPr lang="en-US" i="1" u="sng" dirty="0"/>
              <a:t>), </a:t>
            </a:r>
            <a:r>
              <a:rPr lang="ru-RU" dirty="0" err="1"/>
              <a:t>розташований</a:t>
            </a:r>
            <a:r>
              <a:rPr lang="ru-RU" dirty="0"/>
              <a:t> в </a:t>
            </a:r>
            <a:r>
              <a:rPr lang="ru-RU" dirty="0" err="1"/>
              <a:t>області</a:t>
            </a:r>
            <a:r>
              <a:rPr lang="ru-RU" dirty="0"/>
              <a:t> </a:t>
            </a:r>
            <a:r>
              <a:rPr lang="ru-RU" dirty="0" err="1"/>
              <a:t>внутрішнього</a:t>
            </a:r>
            <a:r>
              <a:rPr lang="ru-RU" dirty="0"/>
              <a:t> </a:t>
            </a:r>
            <a:r>
              <a:rPr lang="ru-RU" dirty="0" err="1"/>
              <a:t>потиличного</a:t>
            </a:r>
            <a:r>
              <a:rPr lang="ru-RU" dirty="0"/>
              <a:t> </a:t>
            </a:r>
            <a:r>
              <a:rPr lang="ru-RU" dirty="0" err="1"/>
              <a:t>виступу</a:t>
            </a:r>
            <a:r>
              <a:rPr lang="ru-RU" dirty="0"/>
              <a:t>. </a:t>
            </a:r>
          </a:p>
        </p:txBody>
      </p:sp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8818" r="15063" b="5089"/>
          <a:stretch/>
        </p:blipFill>
        <p:spPr bwMode="auto">
          <a:xfrm>
            <a:off x="106775" y="116633"/>
            <a:ext cx="5329321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06617"/>
            <a:ext cx="4644008" cy="3267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9490" y="4581128"/>
            <a:ext cx="45445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Поперечний</a:t>
            </a:r>
            <a:r>
              <a:rPr lang="ru-RU" dirty="0"/>
              <a:t> синус вправо і </a:t>
            </a:r>
            <a:r>
              <a:rPr lang="ru-RU" dirty="0" err="1"/>
              <a:t>вліво</a:t>
            </a:r>
            <a:r>
              <a:rPr lang="ru-RU" dirty="0"/>
              <a:t> </a:t>
            </a:r>
            <a:r>
              <a:rPr lang="ru-RU" dirty="0" err="1"/>
              <a:t>триває</a:t>
            </a:r>
            <a:r>
              <a:rPr lang="ru-RU" dirty="0"/>
              <a:t> в </a:t>
            </a:r>
            <a:r>
              <a:rPr lang="ru-RU" dirty="0" err="1"/>
              <a:t>сигмоподібний</a:t>
            </a:r>
            <a:r>
              <a:rPr lang="ru-RU" dirty="0"/>
              <a:t> синус. </a:t>
            </a:r>
          </a:p>
          <a:p>
            <a:r>
              <a:rPr lang="ru-RU" b="1" dirty="0" err="1" smtClean="0"/>
              <a:t>Сигмоподібний</a:t>
            </a:r>
            <a:r>
              <a:rPr lang="ru-RU" b="1" dirty="0" smtClean="0"/>
              <a:t> </a:t>
            </a:r>
            <a:r>
              <a:rPr lang="ru-RU" b="1" dirty="0"/>
              <a:t>синус (</a:t>
            </a:r>
            <a:r>
              <a:rPr lang="en-US" b="1" dirty="0"/>
              <a:t>sinus </a:t>
            </a:r>
            <a:r>
              <a:rPr lang="en-US" b="1" dirty="0" err="1"/>
              <a:t>sigm</a:t>
            </a:r>
            <a:r>
              <a:rPr lang="uk-UA" b="1" dirty="0"/>
              <a:t>о</a:t>
            </a:r>
            <a:r>
              <a:rPr lang="en-US" b="1" dirty="0" err="1"/>
              <a:t>ideus</a:t>
            </a:r>
            <a:r>
              <a:rPr lang="en-US" b="1" dirty="0"/>
              <a:t>),</a:t>
            </a:r>
            <a:r>
              <a:rPr lang="en-US" dirty="0"/>
              <a:t> </a:t>
            </a:r>
            <a:r>
              <a:rPr lang="ru-RU" dirty="0" err="1"/>
              <a:t>парний</a:t>
            </a:r>
            <a:r>
              <a:rPr lang="ru-RU" dirty="0"/>
              <a:t>, </a:t>
            </a:r>
            <a:r>
              <a:rPr lang="ru-RU" dirty="0" err="1"/>
              <a:t>розташований</a:t>
            </a:r>
            <a:endParaRPr lang="ru-RU" dirty="0"/>
          </a:p>
          <a:p>
            <a:r>
              <a:rPr lang="ru-RU" dirty="0"/>
              <a:t>в </a:t>
            </a:r>
            <a:r>
              <a:rPr lang="ru-RU" dirty="0" err="1"/>
              <a:t>однойменній</a:t>
            </a:r>
            <a:r>
              <a:rPr lang="ru-RU" dirty="0"/>
              <a:t> </a:t>
            </a:r>
            <a:r>
              <a:rPr lang="ru-RU" dirty="0" err="1"/>
              <a:t>борозні</a:t>
            </a:r>
            <a:r>
              <a:rPr lang="ru-RU" dirty="0"/>
              <a:t> </a:t>
            </a:r>
            <a:r>
              <a:rPr lang="ru-RU" dirty="0" err="1"/>
              <a:t>скроневої</a:t>
            </a:r>
            <a:r>
              <a:rPr lang="ru-RU" dirty="0"/>
              <a:t> </a:t>
            </a:r>
            <a:r>
              <a:rPr lang="ru-RU" dirty="0" err="1"/>
              <a:t>кістки</a:t>
            </a:r>
            <a:r>
              <a:rPr lang="ru-RU" dirty="0"/>
              <a:t>, в </a:t>
            </a:r>
            <a:r>
              <a:rPr lang="ru-RU" dirty="0" err="1"/>
              <a:t>області</a:t>
            </a:r>
            <a:r>
              <a:rPr lang="ru-RU" dirty="0"/>
              <a:t> яремного </a:t>
            </a:r>
            <a:r>
              <a:rPr lang="ru-RU" dirty="0" err="1"/>
              <a:t>отвору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переходить у </a:t>
            </a:r>
            <a:r>
              <a:rPr lang="ru-RU" dirty="0" err="1"/>
              <a:t>внутрішню</a:t>
            </a:r>
            <a:r>
              <a:rPr lang="ru-RU" dirty="0"/>
              <a:t> </a:t>
            </a:r>
            <a:r>
              <a:rPr lang="ru-RU" dirty="0" err="1"/>
              <a:t>яремну</a:t>
            </a:r>
            <a:r>
              <a:rPr lang="ru-RU" dirty="0"/>
              <a:t> вену.</a:t>
            </a:r>
          </a:p>
        </p:txBody>
      </p:sp>
    </p:spTree>
    <p:extLst>
      <p:ext uri="{BB962C8B-B14F-4D97-AF65-F5344CB8AC3E}">
        <p14:creationId xmlns:p14="http://schemas.microsoft.com/office/powerpoint/2010/main" val="290478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71406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21570" y="116632"/>
            <a:ext cx="332528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err="1"/>
              <a:t>Печеристий</a:t>
            </a:r>
            <a:r>
              <a:rPr lang="ru-RU" sz="1700" b="1" dirty="0"/>
              <a:t> синус (</a:t>
            </a:r>
            <a:r>
              <a:rPr lang="en-US" sz="1700" b="1" dirty="0"/>
              <a:t>sinus </a:t>
            </a:r>
            <a:r>
              <a:rPr lang="en-US" sz="1700" b="1" dirty="0" err="1"/>
              <a:t>cavernosus</a:t>
            </a:r>
            <a:r>
              <a:rPr lang="en-US" sz="1700" b="1" dirty="0"/>
              <a:t>)</a:t>
            </a:r>
            <a:r>
              <a:rPr lang="en-US" sz="1700" dirty="0"/>
              <a:t>, </a:t>
            </a:r>
            <a:r>
              <a:rPr lang="ru-RU" sz="1700" dirty="0" err="1"/>
              <a:t>парний</a:t>
            </a:r>
            <a:r>
              <a:rPr lang="ru-RU" sz="1700" dirty="0"/>
              <a:t>, </a:t>
            </a:r>
            <a:r>
              <a:rPr lang="ru-RU" sz="1700" dirty="0" err="1"/>
              <a:t>розташований</a:t>
            </a:r>
            <a:r>
              <a:rPr lang="ru-RU" sz="1700" dirty="0"/>
              <a:t> по боках </a:t>
            </a:r>
            <a:r>
              <a:rPr lang="ru-RU" sz="1700" dirty="0" err="1"/>
              <a:t>від</a:t>
            </a:r>
            <a:r>
              <a:rPr lang="ru-RU" sz="1700" dirty="0"/>
              <a:t> </a:t>
            </a:r>
            <a:r>
              <a:rPr lang="ru-RU" sz="1700" dirty="0" err="1"/>
              <a:t>турецького</a:t>
            </a:r>
            <a:r>
              <a:rPr lang="ru-RU" sz="1700" dirty="0"/>
              <a:t> </a:t>
            </a:r>
            <a:r>
              <a:rPr lang="ru-RU" sz="1700" dirty="0" err="1"/>
              <a:t>сідла</a:t>
            </a:r>
            <a:r>
              <a:rPr lang="ru-RU" sz="1700" dirty="0"/>
              <a:t>. Через </a:t>
            </a:r>
            <a:r>
              <a:rPr lang="ru-RU" sz="1700" dirty="0" err="1"/>
              <a:t>цей</a:t>
            </a:r>
            <a:r>
              <a:rPr lang="ru-RU" sz="1700" dirty="0"/>
              <a:t> синус </a:t>
            </a:r>
            <a:r>
              <a:rPr lang="ru-RU" sz="1700" dirty="0" err="1"/>
              <a:t>проходять</a:t>
            </a:r>
            <a:r>
              <a:rPr lang="ru-RU" sz="1700" dirty="0"/>
              <a:t> </a:t>
            </a:r>
            <a:r>
              <a:rPr lang="ru-RU" sz="1700" dirty="0" err="1"/>
              <a:t>внутрішня</a:t>
            </a:r>
            <a:r>
              <a:rPr lang="ru-RU" sz="1700" dirty="0"/>
              <a:t> сонна </a:t>
            </a:r>
            <a:r>
              <a:rPr lang="ru-RU" sz="1700" dirty="0" err="1"/>
              <a:t>артерія</a:t>
            </a:r>
            <a:r>
              <a:rPr lang="ru-RU" sz="1700" dirty="0"/>
              <a:t>, </a:t>
            </a:r>
            <a:r>
              <a:rPr lang="ru-RU" sz="1700" dirty="0" err="1"/>
              <a:t>відвідний</a:t>
            </a:r>
            <a:r>
              <a:rPr lang="ru-RU" sz="1700" dirty="0"/>
              <a:t>, </a:t>
            </a:r>
            <a:r>
              <a:rPr lang="ru-RU" sz="1700" dirty="0" err="1"/>
              <a:t>окоруховий</a:t>
            </a:r>
            <a:r>
              <a:rPr lang="ru-RU" sz="1700" dirty="0"/>
              <a:t>, </a:t>
            </a:r>
            <a:r>
              <a:rPr lang="ru-RU" sz="1700" dirty="0" err="1"/>
              <a:t>блоковий</a:t>
            </a:r>
            <a:r>
              <a:rPr lang="ru-RU" sz="1700" dirty="0"/>
              <a:t> і </a:t>
            </a:r>
            <a:r>
              <a:rPr lang="ru-RU" sz="1700" dirty="0" err="1"/>
              <a:t>очний</a:t>
            </a:r>
            <a:r>
              <a:rPr lang="ru-RU" sz="1700" dirty="0"/>
              <a:t> </a:t>
            </a:r>
            <a:r>
              <a:rPr lang="ru-RU" sz="1700" dirty="0" err="1"/>
              <a:t>нерви</a:t>
            </a:r>
            <a:r>
              <a:rPr lang="ru-RU" sz="1700" dirty="0"/>
              <a:t>. </a:t>
            </a:r>
            <a:endParaRPr lang="ru-RU" sz="1700" dirty="0" smtClean="0"/>
          </a:p>
          <a:p>
            <a:r>
              <a:rPr lang="ru-RU" sz="1700" dirty="0" err="1" smtClean="0"/>
              <a:t>Обидва</a:t>
            </a:r>
            <a:r>
              <a:rPr lang="ru-RU" sz="1700" dirty="0" smtClean="0"/>
              <a:t> </a:t>
            </a:r>
            <a:r>
              <a:rPr lang="ru-RU" sz="1700" dirty="0" err="1"/>
              <a:t>печеристих</a:t>
            </a:r>
            <a:r>
              <a:rPr lang="ru-RU" sz="1700" dirty="0"/>
              <a:t> синуса </a:t>
            </a:r>
            <a:r>
              <a:rPr lang="ru-RU" sz="1700" dirty="0" err="1"/>
              <a:t>з'єднуються</a:t>
            </a:r>
            <a:r>
              <a:rPr lang="ru-RU" sz="1700" dirty="0"/>
              <a:t> </a:t>
            </a:r>
            <a:r>
              <a:rPr lang="ru-RU" sz="1700" dirty="0" err="1"/>
              <a:t>між</a:t>
            </a:r>
            <a:r>
              <a:rPr lang="ru-RU" sz="1700" dirty="0"/>
              <a:t> собою </a:t>
            </a:r>
            <a:r>
              <a:rPr lang="ru-RU" sz="1700" b="1" dirty="0" err="1"/>
              <a:t>переднім</a:t>
            </a:r>
            <a:r>
              <a:rPr lang="ru-RU" sz="1700" b="1" dirty="0"/>
              <a:t> і </a:t>
            </a:r>
            <a:r>
              <a:rPr lang="ru-RU" sz="1700" b="1" dirty="0" err="1"/>
              <a:t>заднім</a:t>
            </a:r>
            <a:r>
              <a:rPr lang="ru-RU" sz="1700" b="1" dirty="0"/>
              <a:t> </a:t>
            </a:r>
            <a:r>
              <a:rPr lang="ru-RU" sz="1700" b="1" dirty="0" err="1"/>
              <a:t>межпечеристими</a:t>
            </a:r>
            <a:r>
              <a:rPr lang="ru-RU" sz="1700" b="1" dirty="0"/>
              <a:t> синусами (</a:t>
            </a:r>
            <a:r>
              <a:rPr lang="en-US" sz="1700" b="1" dirty="0"/>
              <a:t>sinus </a:t>
            </a:r>
            <a:r>
              <a:rPr lang="en-US" sz="1700" b="1" dirty="0" err="1"/>
              <a:t>intercavernosi</a:t>
            </a:r>
            <a:r>
              <a:rPr lang="en-US" sz="1700" b="1" dirty="0"/>
              <a:t>)</a:t>
            </a:r>
            <a:r>
              <a:rPr lang="en-US" sz="1700" dirty="0"/>
              <a:t>. </a:t>
            </a:r>
            <a:endParaRPr lang="uk-UA" sz="1700" dirty="0"/>
          </a:p>
          <a:p>
            <a:r>
              <a:rPr lang="ru-RU" sz="1700" dirty="0" smtClean="0"/>
              <a:t>Через </a:t>
            </a:r>
            <a:r>
              <a:rPr lang="ru-RU" sz="1700" b="1" dirty="0" err="1"/>
              <a:t>верхній</a:t>
            </a:r>
            <a:r>
              <a:rPr lang="ru-RU" sz="1700" b="1" dirty="0"/>
              <a:t> і </a:t>
            </a:r>
            <a:r>
              <a:rPr lang="ru-RU" sz="1700" b="1" dirty="0" err="1"/>
              <a:t>нижній</a:t>
            </a:r>
            <a:r>
              <a:rPr lang="ru-RU" sz="1700" b="1" dirty="0"/>
              <a:t> </a:t>
            </a:r>
            <a:r>
              <a:rPr lang="ru-RU" sz="1700" b="1" dirty="0" err="1"/>
              <a:t>кам'янисті</a:t>
            </a:r>
            <a:r>
              <a:rPr lang="ru-RU" sz="1700" b="1" dirty="0"/>
              <a:t> </a:t>
            </a:r>
            <a:r>
              <a:rPr lang="ru-RU" sz="1700" b="1" dirty="0" err="1"/>
              <a:t>синуси</a:t>
            </a:r>
            <a:r>
              <a:rPr lang="ru-RU" sz="1700" b="1" dirty="0"/>
              <a:t> (</a:t>
            </a:r>
            <a:r>
              <a:rPr lang="en-US" sz="1700" b="1" dirty="0"/>
              <a:t>sinus </a:t>
            </a:r>
            <a:r>
              <a:rPr lang="en-US" sz="1700" b="1" dirty="0" err="1"/>
              <a:t>petrosus</a:t>
            </a:r>
            <a:r>
              <a:rPr lang="en-US" sz="1700" b="1" dirty="0"/>
              <a:t> superior et sinus </a:t>
            </a:r>
            <a:r>
              <a:rPr lang="en-US" sz="1700" b="1" dirty="0" err="1"/>
              <a:t>petrosus</a:t>
            </a:r>
            <a:r>
              <a:rPr lang="en-US" sz="1700" b="1" dirty="0"/>
              <a:t> inferior), </a:t>
            </a:r>
            <a:r>
              <a:rPr lang="ru-RU" sz="1700" dirty="0" err="1"/>
              <a:t>що</a:t>
            </a:r>
            <a:r>
              <a:rPr lang="ru-RU" sz="1700" dirty="0"/>
              <a:t> лежать </a:t>
            </a:r>
            <a:r>
              <a:rPr lang="ru-RU" sz="1700" dirty="0" err="1"/>
              <a:t>уздовж</a:t>
            </a:r>
            <a:r>
              <a:rPr lang="ru-RU" sz="1700" dirty="0"/>
              <a:t> </a:t>
            </a:r>
            <a:r>
              <a:rPr lang="ru-RU" sz="1700" dirty="0" err="1"/>
              <a:t>однойменних</a:t>
            </a:r>
            <a:r>
              <a:rPr lang="ru-RU" sz="1700" dirty="0"/>
              <a:t> </a:t>
            </a:r>
            <a:r>
              <a:rPr lang="ru-RU" sz="1700" dirty="0" err="1"/>
              <a:t>країв</a:t>
            </a:r>
            <a:r>
              <a:rPr lang="ru-RU" sz="1700" dirty="0"/>
              <a:t> </a:t>
            </a:r>
            <a:r>
              <a:rPr lang="ru-RU" sz="1700" dirty="0" err="1"/>
              <a:t>піраміди</a:t>
            </a:r>
            <a:r>
              <a:rPr lang="ru-RU" sz="1700" dirty="0"/>
              <a:t> </a:t>
            </a:r>
            <a:r>
              <a:rPr lang="ru-RU" sz="1700" dirty="0" err="1"/>
              <a:t>скроневої</a:t>
            </a:r>
            <a:r>
              <a:rPr lang="ru-RU" sz="1700" dirty="0"/>
              <a:t> </a:t>
            </a:r>
            <a:r>
              <a:rPr lang="ru-RU" sz="1700" dirty="0" err="1"/>
              <a:t>кістки</a:t>
            </a:r>
            <a:r>
              <a:rPr lang="ru-RU" sz="1700" dirty="0"/>
              <a:t>, </a:t>
            </a:r>
            <a:r>
              <a:rPr lang="ru-RU" sz="1700" dirty="0" err="1"/>
              <a:t>печеристі</a:t>
            </a:r>
            <a:r>
              <a:rPr lang="ru-RU" sz="1700" dirty="0"/>
              <a:t> </a:t>
            </a:r>
            <a:r>
              <a:rPr lang="ru-RU" sz="1700" dirty="0" err="1"/>
              <a:t>синуси</a:t>
            </a:r>
            <a:r>
              <a:rPr lang="ru-RU" sz="1700" dirty="0"/>
              <a:t> </a:t>
            </a:r>
            <a:r>
              <a:rPr lang="ru-RU" sz="1700" dirty="0" err="1"/>
              <a:t>з'єднуються</a:t>
            </a:r>
            <a:r>
              <a:rPr lang="ru-RU" sz="1700" dirty="0"/>
              <a:t> з </a:t>
            </a:r>
            <a:r>
              <a:rPr lang="ru-RU" sz="1700" dirty="0" err="1"/>
              <a:t>поперечним</a:t>
            </a:r>
            <a:r>
              <a:rPr lang="ru-RU" sz="1700" dirty="0"/>
              <a:t> і </a:t>
            </a:r>
            <a:r>
              <a:rPr lang="ru-RU" sz="1700" dirty="0" err="1"/>
              <a:t>сигмоподібним</a:t>
            </a:r>
            <a:r>
              <a:rPr lang="ru-RU" sz="1700" dirty="0"/>
              <a:t> синусами</a:t>
            </a:r>
            <a:r>
              <a:rPr lang="ru-RU" sz="1700" dirty="0" smtClean="0"/>
              <a:t>.</a:t>
            </a:r>
            <a:endParaRPr lang="ru-RU" sz="17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322992"/>
            <a:ext cx="571406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700" b="1" dirty="0" err="1">
                <a:solidFill>
                  <a:prstClr val="black"/>
                </a:solidFill>
              </a:rPr>
              <a:t>Клиноподібно-тім'яний</a:t>
            </a:r>
            <a:r>
              <a:rPr lang="ru-RU" sz="1700" b="1" dirty="0">
                <a:solidFill>
                  <a:prstClr val="black"/>
                </a:solidFill>
              </a:rPr>
              <a:t> синус (</a:t>
            </a:r>
            <a:r>
              <a:rPr lang="en-US" sz="1700" b="1" dirty="0">
                <a:solidFill>
                  <a:prstClr val="black"/>
                </a:solidFill>
              </a:rPr>
              <a:t>sinus </a:t>
            </a:r>
            <a:r>
              <a:rPr lang="en-US" sz="1700" b="1" dirty="0" err="1">
                <a:solidFill>
                  <a:prstClr val="black"/>
                </a:solidFill>
              </a:rPr>
              <a:t>sphenoparietalis</a:t>
            </a:r>
            <a:r>
              <a:rPr lang="en-US" sz="1700" b="1" dirty="0">
                <a:solidFill>
                  <a:prstClr val="black"/>
                </a:solidFill>
              </a:rPr>
              <a:t>)</a:t>
            </a:r>
            <a:r>
              <a:rPr lang="en-US" sz="1700" dirty="0">
                <a:solidFill>
                  <a:prstClr val="black"/>
                </a:solidFill>
              </a:rPr>
              <a:t>, </a:t>
            </a:r>
            <a:r>
              <a:rPr lang="ru-RU" sz="1700" dirty="0" err="1">
                <a:solidFill>
                  <a:prstClr val="black"/>
                </a:solidFill>
              </a:rPr>
              <a:t>парний</a:t>
            </a:r>
            <a:r>
              <a:rPr lang="ru-RU" sz="1700" dirty="0">
                <a:solidFill>
                  <a:prstClr val="black"/>
                </a:solidFill>
              </a:rPr>
              <a:t>, проходить </a:t>
            </a:r>
            <a:r>
              <a:rPr lang="ru-RU" sz="1700" dirty="0" err="1">
                <a:solidFill>
                  <a:prstClr val="black"/>
                </a:solidFill>
              </a:rPr>
              <a:t>уздовж</a:t>
            </a:r>
            <a:r>
              <a:rPr lang="ru-RU" sz="1700" dirty="0">
                <a:solidFill>
                  <a:prstClr val="black"/>
                </a:solidFill>
              </a:rPr>
              <a:t> </a:t>
            </a:r>
            <a:r>
              <a:rPr lang="ru-RU" sz="1700" dirty="0" err="1">
                <a:solidFill>
                  <a:prstClr val="black"/>
                </a:solidFill>
              </a:rPr>
              <a:t>вільного</a:t>
            </a:r>
            <a:r>
              <a:rPr lang="ru-RU" sz="1700" dirty="0">
                <a:solidFill>
                  <a:prstClr val="black"/>
                </a:solidFill>
              </a:rPr>
              <a:t> </a:t>
            </a:r>
            <a:r>
              <a:rPr lang="ru-RU" sz="1700" dirty="0" err="1">
                <a:solidFill>
                  <a:prstClr val="black"/>
                </a:solidFill>
              </a:rPr>
              <a:t>заднього</a:t>
            </a:r>
            <a:r>
              <a:rPr lang="ru-RU" sz="1700" dirty="0">
                <a:solidFill>
                  <a:prstClr val="black"/>
                </a:solidFill>
              </a:rPr>
              <a:t> краю малого </a:t>
            </a:r>
            <a:r>
              <a:rPr lang="ru-RU" sz="1700" dirty="0" err="1">
                <a:solidFill>
                  <a:prstClr val="black"/>
                </a:solidFill>
              </a:rPr>
              <a:t>крила</a:t>
            </a:r>
            <a:r>
              <a:rPr lang="ru-RU" sz="1700" dirty="0">
                <a:solidFill>
                  <a:prstClr val="black"/>
                </a:solidFill>
              </a:rPr>
              <a:t> </a:t>
            </a:r>
            <a:r>
              <a:rPr lang="ru-RU" sz="1700" dirty="0" err="1">
                <a:solidFill>
                  <a:prstClr val="black"/>
                </a:solidFill>
              </a:rPr>
              <a:t>клиноподібної</a:t>
            </a:r>
            <a:r>
              <a:rPr lang="ru-RU" sz="1700" dirty="0">
                <a:solidFill>
                  <a:prstClr val="black"/>
                </a:solidFill>
              </a:rPr>
              <a:t> </a:t>
            </a:r>
            <a:r>
              <a:rPr lang="ru-RU" sz="1700" dirty="0" err="1">
                <a:solidFill>
                  <a:prstClr val="black"/>
                </a:solidFill>
              </a:rPr>
              <a:t>кістки</a:t>
            </a:r>
            <a:r>
              <a:rPr lang="ru-RU" sz="1700" dirty="0">
                <a:solidFill>
                  <a:prstClr val="black"/>
                </a:solidFill>
              </a:rPr>
              <a:t> і </a:t>
            </a:r>
            <a:r>
              <a:rPr lang="ru-RU" sz="1700" dirty="0" err="1">
                <a:solidFill>
                  <a:prstClr val="black"/>
                </a:solidFill>
              </a:rPr>
              <a:t>впадає</a:t>
            </a:r>
            <a:r>
              <a:rPr lang="ru-RU" sz="1700" dirty="0">
                <a:solidFill>
                  <a:prstClr val="black"/>
                </a:solidFill>
              </a:rPr>
              <a:t> в </a:t>
            </a:r>
            <a:r>
              <a:rPr lang="ru-RU" sz="1700" dirty="0" err="1">
                <a:solidFill>
                  <a:prstClr val="black"/>
                </a:solidFill>
              </a:rPr>
              <a:t>печеристий</a:t>
            </a:r>
            <a:r>
              <a:rPr lang="ru-RU" sz="1700" dirty="0">
                <a:solidFill>
                  <a:prstClr val="black"/>
                </a:solidFill>
              </a:rPr>
              <a:t> синус.</a:t>
            </a:r>
          </a:p>
        </p:txBody>
      </p:sp>
    </p:spTree>
    <p:extLst>
      <p:ext uri="{BB962C8B-B14F-4D97-AF65-F5344CB8AC3E}">
        <p14:creationId xmlns:p14="http://schemas.microsoft.com/office/powerpoint/2010/main" val="289440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2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9592" y="4725144"/>
            <a:ext cx="7272808" cy="2031325"/>
          </a:xfrm>
          <a:prstGeom prst="rect">
            <a:avLst/>
          </a:prstGeom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ru-RU" dirty="0" err="1" smtClean="0"/>
              <a:t>Синуси</a:t>
            </a:r>
            <a:r>
              <a:rPr lang="ru-RU" dirty="0" smtClean="0"/>
              <a:t> </a:t>
            </a:r>
            <a:r>
              <a:rPr lang="ru-RU" dirty="0" err="1"/>
              <a:t>твердої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 головного </a:t>
            </a:r>
            <a:r>
              <a:rPr lang="ru-RU" dirty="0" err="1"/>
              <a:t>мозку</a:t>
            </a:r>
            <a:r>
              <a:rPr lang="ru-RU" dirty="0"/>
              <a:t> </a:t>
            </a:r>
            <a:r>
              <a:rPr lang="ru-RU" dirty="0" err="1" smtClean="0"/>
              <a:t>анастомозують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/>
              <a:t>зовнішніми</a:t>
            </a:r>
            <a:r>
              <a:rPr lang="ru-RU" dirty="0"/>
              <a:t> венами </a:t>
            </a:r>
            <a:r>
              <a:rPr lang="ru-RU" dirty="0" err="1"/>
              <a:t>голови</a:t>
            </a:r>
            <a:r>
              <a:rPr lang="ru-RU" dirty="0"/>
              <a:t> через </a:t>
            </a:r>
            <a:r>
              <a:rPr lang="ru-RU" dirty="0" err="1"/>
              <a:t>емісарні</a:t>
            </a:r>
            <a:r>
              <a:rPr lang="ru-RU" dirty="0"/>
              <a:t> </a:t>
            </a:r>
            <a:r>
              <a:rPr lang="ru-RU" dirty="0" err="1" smtClean="0"/>
              <a:t>вени</a:t>
            </a:r>
            <a:r>
              <a:rPr lang="en-US" dirty="0" smtClean="0"/>
              <a:t>, </a:t>
            </a:r>
            <a:r>
              <a:rPr lang="ru-RU" dirty="0"/>
              <a:t>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диплоічними</a:t>
            </a:r>
            <a:r>
              <a:rPr lang="ru-RU" dirty="0" smtClean="0"/>
              <a:t> венами</a:t>
            </a:r>
            <a:r>
              <a:rPr lang="en-US" dirty="0" smtClean="0"/>
              <a:t>, </a:t>
            </a:r>
            <a:r>
              <a:rPr lang="ru-RU" dirty="0" err="1"/>
              <a:t>розташованими</a:t>
            </a:r>
            <a:r>
              <a:rPr lang="ru-RU" dirty="0"/>
              <a:t> в </a:t>
            </a:r>
            <a:r>
              <a:rPr lang="ru-RU" dirty="0" err="1" smtClean="0"/>
              <a:t>губчастій</a:t>
            </a:r>
            <a:r>
              <a:rPr lang="ru-RU" dirty="0" smtClean="0"/>
              <a:t> </a:t>
            </a:r>
            <a:r>
              <a:rPr lang="ru-RU" dirty="0" err="1" smtClean="0"/>
              <a:t>речовині</a:t>
            </a:r>
            <a:r>
              <a:rPr lang="ru-RU" dirty="0" smtClean="0"/>
              <a:t> </a:t>
            </a:r>
            <a:r>
              <a:rPr lang="ru-RU" dirty="0" err="1"/>
              <a:t>кісток</a:t>
            </a:r>
            <a:r>
              <a:rPr lang="ru-RU" dirty="0"/>
              <a:t> </a:t>
            </a:r>
            <a:r>
              <a:rPr lang="ru-RU" dirty="0" err="1"/>
              <a:t>склепіння</a:t>
            </a:r>
            <a:r>
              <a:rPr lang="ru-RU" dirty="0"/>
              <a:t> черепа і </a:t>
            </a:r>
            <a:r>
              <a:rPr lang="ru-RU" dirty="0" err="1"/>
              <a:t>впадають</a:t>
            </a:r>
            <a:r>
              <a:rPr lang="ru-RU" dirty="0"/>
              <a:t> в </a:t>
            </a:r>
            <a:r>
              <a:rPr lang="ru-RU" dirty="0" err="1"/>
              <a:t>поверхневі</a:t>
            </a:r>
            <a:r>
              <a:rPr lang="ru-RU" dirty="0"/>
              <a:t> </a:t>
            </a:r>
            <a:r>
              <a:rPr lang="ru-RU" dirty="0" err="1"/>
              <a:t>вени</a:t>
            </a:r>
            <a:r>
              <a:rPr lang="ru-RU" dirty="0"/>
              <a:t> </a:t>
            </a:r>
            <a:r>
              <a:rPr lang="ru-RU" dirty="0" err="1"/>
              <a:t>голови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Таким </a:t>
            </a:r>
            <a:r>
              <a:rPr lang="ru-RU" dirty="0"/>
              <a:t>чином, </a:t>
            </a:r>
            <a:r>
              <a:rPr lang="ru-RU" dirty="0" err="1"/>
              <a:t>венозна</a:t>
            </a:r>
            <a:r>
              <a:rPr lang="ru-RU" dirty="0"/>
              <a:t> кров </a:t>
            </a:r>
            <a:r>
              <a:rPr lang="ru-RU" dirty="0" err="1"/>
              <a:t>від</a:t>
            </a:r>
            <a:r>
              <a:rPr lang="ru-RU" dirty="0"/>
              <a:t> головного </a:t>
            </a:r>
            <a:r>
              <a:rPr lang="ru-RU" dirty="0" err="1"/>
              <a:t>мозку</a:t>
            </a:r>
            <a:r>
              <a:rPr lang="ru-RU" dirty="0"/>
              <a:t> </a:t>
            </a:r>
            <a:r>
              <a:rPr lang="ru-RU" dirty="0" err="1"/>
              <a:t>відтікає</a:t>
            </a:r>
            <a:r>
              <a:rPr lang="ru-RU" dirty="0"/>
              <a:t> по системам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поверхневих</a:t>
            </a:r>
            <a:r>
              <a:rPr lang="ru-RU" dirty="0"/>
              <a:t> і </a:t>
            </a:r>
            <a:r>
              <a:rPr lang="ru-RU" dirty="0" err="1"/>
              <a:t>глибоких</a:t>
            </a:r>
            <a:r>
              <a:rPr lang="ru-RU" dirty="0"/>
              <a:t> вен в </a:t>
            </a:r>
            <a:r>
              <a:rPr lang="ru-RU" dirty="0" err="1"/>
              <a:t>синуси</a:t>
            </a:r>
            <a:r>
              <a:rPr lang="ru-RU" dirty="0"/>
              <a:t> </a:t>
            </a:r>
            <a:r>
              <a:rPr lang="ru-RU" dirty="0" err="1"/>
              <a:t>твердої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 головного </a:t>
            </a:r>
            <a:r>
              <a:rPr lang="ru-RU" dirty="0" err="1"/>
              <a:t>мозку</a:t>
            </a:r>
            <a:r>
              <a:rPr lang="ru-RU" dirty="0"/>
              <a:t> і </a:t>
            </a:r>
            <a:r>
              <a:rPr lang="ru-RU" dirty="0" err="1"/>
              <a:t>далі</a:t>
            </a:r>
            <a:r>
              <a:rPr lang="ru-RU" dirty="0"/>
              <a:t> у </a:t>
            </a:r>
            <a:r>
              <a:rPr lang="ru-RU" dirty="0" err="1"/>
              <a:t>внутрішню</a:t>
            </a:r>
            <a:r>
              <a:rPr lang="ru-RU" dirty="0"/>
              <a:t> </a:t>
            </a:r>
            <a:r>
              <a:rPr lang="ru-RU" dirty="0" err="1"/>
              <a:t>яремну</a:t>
            </a:r>
            <a:r>
              <a:rPr lang="ru-RU" dirty="0"/>
              <a:t> вену. </a:t>
            </a:r>
          </a:p>
        </p:txBody>
      </p:sp>
    </p:spTree>
    <p:extLst>
      <p:ext uri="{BB962C8B-B14F-4D97-AF65-F5344CB8AC3E}">
        <p14:creationId xmlns:p14="http://schemas.microsoft.com/office/powerpoint/2010/main" val="124178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60672" cy="1039427"/>
          </a:xfrm>
        </p:spPr>
        <p:txBody>
          <a:bodyPr/>
          <a:lstStyle/>
          <a:p>
            <a:r>
              <a:rPr lang="uk-UA" b="1" dirty="0" err="1"/>
              <a:t>Диплоічні</a:t>
            </a:r>
            <a:r>
              <a:rPr lang="uk-UA" b="1" dirty="0"/>
              <a:t> вени, 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/>
              <a:t>diploicae</a:t>
            </a:r>
            <a:endParaRPr lang="ru-RU" dirty="0"/>
          </a:p>
        </p:txBody>
      </p:sp>
      <p:pic>
        <p:nvPicPr>
          <p:cNvPr id="276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442798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7984" y="1556792"/>
            <a:ext cx="471601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err="1"/>
              <a:t>Диплоічні</a:t>
            </a:r>
            <a:r>
              <a:rPr lang="uk-UA" sz="1600" b="1" dirty="0"/>
              <a:t> вени </a:t>
            </a:r>
            <a:r>
              <a:rPr lang="uk-UA" sz="1600" dirty="0"/>
              <a:t>безклапанні, досить </a:t>
            </a:r>
            <a:r>
              <a:rPr lang="uk-UA" sz="1600" dirty="0" smtClean="0"/>
              <a:t>широкі</a:t>
            </a:r>
            <a:r>
              <a:rPr lang="uk-UA" sz="1600" dirty="0"/>
              <a:t>,</a:t>
            </a:r>
            <a:r>
              <a:rPr lang="uk-UA" sz="1600" dirty="0" smtClean="0"/>
              <a:t> тонкостінні вени</a:t>
            </a:r>
            <a:r>
              <a:rPr lang="uk-UA" sz="1600" dirty="0"/>
              <a:t>, </a:t>
            </a:r>
            <a:r>
              <a:rPr lang="uk-UA" sz="1600" dirty="0" smtClean="0"/>
              <a:t>що беруть початок </a:t>
            </a:r>
            <a:r>
              <a:rPr lang="uk-UA" sz="1600" dirty="0"/>
              <a:t>в губчастій речовині кісток склепіння черепа. </a:t>
            </a:r>
            <a:endParaRPr lang="ru-RU" sz="1600" dirty="0"/>
          </a:p>
          <a:p>
            <a:r>
              <a:rPr lang="uk-UA" sz="1600" dirty="0" smtClean="0"/>
              <a:t>У </a:t>
            </a:r>
            <a:r>
              <a:rPr lang="uk-UA" sz="1600" dirty="0"/>
              <a:t>порожнині черепа вони сполучаються з </a:t>
            </a:r>
            <a:r>
              <a:rPr lang="uk-UA" sz="1600" dirty="0" err="1"/>
              <a:t>менінгеальними</a:t>
            </a:r>
            <a:r>
              <a:rPr lang="uk-UA" sz="1600" dirty="0"/>
              <a:t> венами і синусами твердої оболонки головного мозку, а зовні за допомогою </a:t>
            </a:r>
            <a:r>
              <a:rPr lang="uk-UA" sz="1600" dirty="0" err="1"/>
              <a:t>емісарних</a:t>
            </a:r>
            <a:r>
              <a:rPr lang="uk-UA" sz="1600" dirty="0"/>
              <a:t> вен - з венами зовнішніх покривів голови. </a:t>
            </a:r>
            <a:endParaRPr lang="ru-RU" sz="1600" dirty="0"/>
          </a:p>
          <a:p>
            <a:r>
              <a:rPr lang="uk-UA" sz="1600" u="sng" dirty="0"/>
              <a:t>Найбільші </a:t>
            </a:r>
            <a:r>
              <a:rPr lang="uk-UA" sz="1600" u="sng" dirty="0" err="1"/>
              <a:t>диплоічні</a:t>
            </a:r>
            <a:r>
              <a:rPr lang="uk-UA" sz="1600" u="sng" dirty="0"/>
              <a:t> вени:</a:t>
            </a:r>
            <a:r>
              <a:rPr lang="uk-UA" sz="1600" dirty="0"/>
              <a:t> </a:t>
            </a:r>
            <a:endParaRPr lang="uk-UA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i="1" dirty="0" smtClean="0"/>
              <a:t>лобова </a:t>
            </a:r>
            <a:r>
              <a:rPr lang="uk-UA" sz="1600" b="1" i="1" dirty="0" err="1"/>
              <a:t>диплоічна</a:t>
            </a:r>
            <a:r>
              <a:rPr lang="uk-UA" sz="1600" b="1" i="1" dirty="0"/>
              <a:t> вена, </a:t>
            </a:r>
            <a:r>
              <a:rPr lang="ru-RU" sz="1600" b="1" i="1" dirty="0"/>
              <a:t>v</a:t>
            </a:r>
            <a:r>
              <a:rPr lang="uk-UA" sz="1600" b="1" i="1" dirty="0"/>
              <a:t>. </a:t>
            </a:r>
            <a:r>
              <a:rPr lang="uk-UA" sz="1600" b="1" i="1" dirty="0" err="1"/>
              <a:t>diploica</a:t>
            </a:r>
            <a:r>
              <a:rPr lang="uk-UA" sz="1600" b="1" i="1" dirty="0"/>
              <a:t> </a:t>
            </a:r>
            <a:r>
              <a:rPr lang="uk-UA" sz="1600" b="1" i="1" dirty="0" err="1" smtClean="0"/>
              <a:t>frontаlis</a:t>
            </a:r>
            <a:r>
              <a:rPr lang="uk-UA" sz="1600" b="1" dirty="0"/>
              <a:t>, </a:t>
            </a:r>
            <a:r>
              <a:rPr lang="uk-UA" sz="1600" dirty="0"/>
              <a:t>впадає </a:t>
            </a:r>
            <a:r>
              <a:rPr lang="uk-UA" sz="1600" dirty="0" smtClean="0"/>
              <a:t>у </a:t>
            </a:r>
            <a:r>
              <a:rPr lang="uk-UA" sz="1600" dirty="0"/>
              <a:t>верхній сагітальний синус, </a:t>
            </a:r>
            <a:endParaRPr lang="uk-UA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i="1" dirty="0" smtClean="0"/>
              <a:t>передня </a:t>
            </a:r>
            <a:r>
              <a:rPr lang="uk-UA" sz="1600" b="1" i="1" dirty="0"/>
              <a:t>скронева </a:t>
            </a:r>
            <a:r>
              <a:rPr lang="uk-UA" sz="1600" b="1" i="1" dirty="0" err="1"/>
              <a:t>диплоічна</a:t>
            </a:r>
            <a:r>
              <a:rPr lang="uk-UA" sz="1600" b="1" i="1" dirty="0"/>
              <a:t> вена, </a:t>
            </a:r>
            <a:r>
              <a:rPr lang="ru-RU" sz="1600" b="1" i="1" dirty="0"/>
              <a:t>v</a:t>
            </a:r>
            <a:r>
              <a:rPr lang="uk-UA" sz="1600" b="1" i="1" dirty="0"/>
              <a:t>. </a:t>
            </a:r>
            <a:r>
              <a:rPr lang="uk-UA" sz="1600" b="1" i="1" dirty="0" err="1"/>
              <a:t>diploica</a:t>
            </a:r>
            <a:r>
              <a:rPr lang="uk-UA" sz="1600" b="1" i="1" dirty="0"/>
              <a:t> </a:t>
            </a:r>
            <a:r>
              <a:rPr lang="uk-UA" sz="1600" b="1" i="1" dirty="0" err="1"/>
              <a:t>temporalis</a:t>
            </a:r>
            <a:r>
              <a:rPr lang="uk-UA" sz="1600" b="1" i="1" dirty="0"/>
              <a:t> </a:t>
            </a:r>
            <a:r>
              <a:rPr lang="uk-UA" sz="1600" b="1" i="1" dirty="0" err="1"/>
              <a:t>anterior</a:t>
            </a:r>
            <a:r>
              <a:rPr lang="uk-UA" sz="1600" dirty="0"/>
              <a:t>, - в клиноподібно-тім’яний синус, </a:t>
            </a:r>
            <a:endParaRPr lang="uk-UA" sz="1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i="1" dirty="0" smtClean="0"/>
              <a:t>задня </a:t>
            </a:r>
            <a:r>
              <a:rPr lang="uk-UA" sz="1600" b="1" i="1" dirty="0"/>
              <a:t>скронева </a:t>
            </a:r>
            <a:r>
              <a:rPr lang="uk-UA" sz="1600" b="1" i="1" dirty="0" err="1"/>
              <a:t>диплоічна</a:t>
            </a:r>
            <a:r>
              <a:rPr lang="uk-UA" sz="1600" b="1" i="1" dirty="0"/>
              <a:t> вена, v. </a:t>
            </a:r>
            <a:r>
              <a:rPr lang="uk-UA" sz="1600" b="1" i="1" dirty="0" err="1"/>
              <a:t>diploica</a:t>
            </a:r>
            <a:r>
              <a:rPr lang="uk-UA" sz="1600" b="1" i="1" dirty="0"/>
              <a:t> </a:t>
            </a:r>
            <a:r>
              <a:rPr lang="uk-UA" sz="1600" b="1" i="1" dirty="0" err="1"/>
              <a:t>temporalis</a:t>
            </a:r>
            <a:r>
              <a:rPr lang="uk-UA" sz="1600" b="1" i="1" dirty="0"/>
              <a:t> </a:t>
            </a:r>
            <a:r>
              <a:rPr lang="uk-UA" sz="1600" b="1" i="1" dirty="0" err="1"/>
              <a:t>posterior</a:t>
            </a:r>
            <a:r>
              <a:rPr lang="uk-UA" sz="1600" dirty="0"/>
              <a:t>, - в соскоподібну </a:t>
            </a:r>
            <a:r>
              <a:rPr lang="uk-UA" sz="1600" dirty="0" err="1"/>
              <a:t>емісарну</a:t>
            </a:r>
            <a:r>
              <a:rPr lang="uk-UA" sz="1600" dirty="0"/>
              <a:t> </a:t>
            </a:r>
            <a:r>
              <a:rPr lang="uk-UA" sz="1600" dirty="0" smtClean="0"/>
              <a:t>вену,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i="1" dirty="0" smtClean="0"/>
              <a:t>потилична </a:t>
            </a:r>
            <a:r>
              <a:rPr lang="uk-UA" sz="1600" b="1" i="1" dirty="0" err="1"/>
              <a:t>диплоічна</a:t>
            </a:r>
            <a:r>
              <a:rPr lang="uk-UA" sz="1600" b="1" i="1" dirty="0"/>
              <a:t> вена, v. </a:t>
            </a:r>
            <a:r>
              <a:rPr lang="uk-UA" sz="1600" b="1" i="1" dirty="0" err="1"/>
              <a:t>diploica</a:t>
            </a:r>
            <a:r>
              <a:rPr lang="uk-UA" sz="1600" b="1" i="1" dirty="0"/>
              <a:t> </a:t>
            </a:r>
            <a:r>
              <a:rPr lang="uk-UA" sz="1600" b="1" i="1" dirty="0" err="1"/>
              <a:t>occipitalis</a:t>
            </a:r>
            <a:r>
              <a:rPr lang="uk-UA" sz="1600" dirty="0"/>
              <a:t>, - в поперечний синус або в потиличну </a:t>
            </a:r>
            <a:r>
              <a:rPr lang="uk-UA" sz="1600" dirty="0" err="1"/>
              <a:t>емісарну</a:t>
            </a:r>
            <a:r>
              <a:rPr lang="uk-UA" sz="1600" dirty="0"/>
              <a:t> вену.</a:t>
            </a:r>
            <a:endParaRPr lang="ru-RU" sz="1600" dirty="0"/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41" y="2254706"/>
            <a:ext cx="62865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5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/>
              <a:t>Емісарні</a:t>
            </a:r>
            <a:r>
              <a:rPr lang="uk-UA" b="1" dirty="0"/>
              <a:t> вени, </a:t>
            </a:r>
            <a:r>
              <a:rPr lang="ru-RU" b="1" dirty="0" err="1"/>
              <a:t>vv</a:t>
            </a:r>
            <a:r>
              <a:rPr lang="uk-UA" b="1" dirty="0"/>
              <a:t>. </a:t>
            </a:r>
            <a:r>
              <a:rPr lang="uk-UA" b="1" dirty="0" err="1"/>
              <a:t>emissariae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76056" y="1595020"/>
            <a:ext cx="406794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err="1"/>
              <a:t>Емісарні</a:t>
            </a:r>
            <a:r>
              <a:rPr lang="uk-UA" sz="1600" b="1" dirty="0"/>
              <a:t> вени </a:t>
            </a:r>
            <a:r>
              <a:rPr lang="uk-UA" sz="1600" dirty="0"/>
              <a:t>з'єднують синуси твердої оболонки головного мозку з </a:t>
            </a:r>
            <a:r>
              <a:rPr lang="uk-UA" sz="1600" dirty="0" smtClean="0"/>
              <a:t>венами </a:t>
            </a:r>
            <a:r>
              <a:rPr lang="uk-UA" sz="1600" dirty="0"/>
              <a:t>зовнішніх </a:t>
            </a:r>
            <a:r>
              <a:rPr lang="uk-UA" sz="1600" dirty="0" smtClean="0"/>
              <a:t>покривів голови.</a:t>
            </a:r>
          </a:p>
          <a:p>
            <a:r>
              <a:rPr lang="uk-UA" sz="1600" dirty="0" err="1" smtClean="0"/>
              <a:t>Емісарні</a:t>
            </a:r>
            <a:r>
              <a:rPr lang="uk-UA" sz="1600" dirty="0" smtClean="0"/>
              <a:t> </a:t>
            </a:r>
            <a:r>
              <a:rPr lang="uk-UA" sz="1600" dirty="0"/>
              <a:t>вени розташовуються в невеликих кісткових каналах. </a:t>
            </a:r>
            <a:endParaRPr lang="uk-UA" sz="1600" dirty="0" smtClean="0"/>
          </a:p>
          <a:p>
            <a:r>
              <a:rPr lang="uk-UA" sz="1600" u="sng" dirty="0" smtClean="0"/>
              <a:t>Виділяють</a:t>
            </a:r>
            <a:r>
              <a:rPr lang="uk-UA" sz="1600" u="sng" dirty="0"/>
              <a:t>: </a:t>
            </a:r>
            <a:endParaRPr lang="uk-UA" sz="1600" u="sng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b="1" i="1" dirty="0" smtClean="0"/>
              <a:t>тім'яна </a:t>
            </a:r>
            <a:r>
              <a:rPr lang="uk-UA" sz="1600" b="1" i="1" dirty="0" err="1" smtClean="0"/>
              <a:t>емісарна</a:t>
            </a:r>
            <a:r>
              <a:rPr lang="uk-UA" sz="1600" b="1" i="1" dirty="0" smtClean="0"/>
              <a:t> </a:t>
            </a:r>
            <a:r>
              <a:rPr lang="uk-UA" sz="1600" b="1" i="1" dirty="0"/>
              <a:t>вена, </a:t>
            </a:r>
            <a:endParaRPr lang="uk-UA" sz="1600" b="1" i="1" dirty="0" smtClean="0"/>
          </a:p>
          <a:p>
            <a:r>
              <a:rPr lang="uk-UA" sz="1600" b="1" i="1" dirty="0" smtClean="0"/>
              <a:t>v</a:t>
            </a:r>
            <a:r>
              <a:rPr lang="uk-UA" sz="1600" b="1" i="1" dirty="0"/>
              <a:t>. </a:t>
            </a:r>
            <a:r>
              <a:rPr lang="uk-UA" sz="1600" b="1" i="1" dirty="0" err="1"/>
              <a:t>emissaria</a:t>
            </a:r>
            <a:r>
              <a:rPr lang="uk-UA" sz="1600" b="1" i="1" dirty="0"/>
              <a:t> </a:t>
            </a:r>
            <a:r>
              <a:rPr lang="uk-UA" sz="1600" b="1" i="1" dirty="0" err="1" smtClean="0"/>
              <a:t>parietalis</a:t>
            </a:r>
            <a:r>
              <a:rPr lang="uk-UA" sz="1600" dirty="0"/>
              <a:t> проходить через тім'яної отвір однойменної кістки</a:t>
            </a:r>
            <a:r>
              <a:rPr lang="uk-UA" sz="1600" b="1" i="1" dirty="0" smtClean="0"/>
              <a:t>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b="1" i="1" dirty="0" smtClean="0"/>
              <a:t>соскоподібна </a:t>
            </a:r>
            <a:r>
              <a:rPr lang="uk-UA" sz="1600" b="1" i="1" dirty="0" err="1"/>
              <a:t>емісарна</a:t>
            </a:r>
            <a:r>
              <a:rPr lang="uk-UA" sz="1600" b="1" i="1" dirty="0"/>
              <a:t> вена, </a:t>
            </a:r>
            <a:r>
              <a:rPr lang="uk-UA" sz="1600" b="1" i="1" dirty="0" smtClean="0"/>
              <a:t>v</a:t>
            </a:r>
            <a:r>
              <a:rPr lang="uk-UA" sz="1600" b="1" i="1" dirty="0"/>
              <a:t>. </a:t>
            </a:r>
            <a:r>
              <a:rPr lang="uk-UA" sz="1600" b="1" i="1" dirty="0" err="1"/>
              <a:t>emissaria</a:t>
            </a:r>
            <a:r>
              <a:rPr lang="uk-UA" sz="1600" b="1" i="1" dirty="0"/>
              <a:t> </a:t>
            </a:r>
            <a:r>
              <a:rPr lang="uk-UA" sz="1600" b="1" i="1" dirty="0" err="1" smtClean="0"/>
              <a:t>mastoidea</a:t>
            </a:r>
            <a:r>
              <a:rPr lang="uk-UA" sz="1600" dirty="0"/>
              <a:t> розташована в каналі соскоподібного відростка скроневої кістки</a:t>
            </a:r>
            <a:r>
              <a:rPr lang="uk-UA" sz="1600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b="1" i="1" dirty="0" smtClean="0"/>
              <a:t>потилична </a:t>
            </a:r>
            <a:r>
              <a:rPr lang="uk-UA" sz="1600" b="1" i="1" dirty="0" err="1"/>
              <a:t>емісарна</a:t>
            </a:r>
            <a:r>
              <a:rPr lang="uk-UA" sz="1600" b="1" i="1" dirty="0"/>
              <a:t> вена, </a:t>
            </a:r>
          </a:p>
          <a:p>
            <a:r>
              <a:rPr lang="uk-UA" sz="1600" b="1" i="1" dirty="0"/>
              <a:t>v. </a:t>
            </a:r>
            <a:r>
              <a:rPr lang="uk-UA" sz="1600" b="1" i="1" dirty="0" err="1"/>
              <a:t>emissaria</a:t>
            </a:r>
            <a:r>
              <a:rPr lang="uk-UA" sz="1600" b="1" i="1" dirty="0"/>
              <a:t> </a:t>
            </a:r>
            <a:r>
              <a:rPr lang="uk-UA" sz="1600" b="1" i="1" dirty="0" err="1"/>
              <a:t>occipitalis</a:t>
            </a:r>
            <a:r>
              <a:rPr lang="uk-UA" sz="1600" dirty="0" smtClean="0"/>
              <a:t> </a:t>
            </a:r>
            <a:r>
              <a:rPr lang="uk-UA" sz="1600" dirty="0"/>
              <a:t>проходить через </a:t>
            </a:r>
            <a:r>
              <a:rPr lang="uk-UA" sz="1600" dirty="0" smtClean="0"/>
              <a:t>потиличний отвір </a:t>
            </a:r>
            <a:r>
              <a:rPr lang="uk-UA" sz="1600" dirty="0"/>
              <a:t>однойменної кістки</a:t>
            </a:r>
            <a:r>
              <a:rPr lang="uk-UA" sz="1600" b="1" i="1" dirty="0"/>
              <a:t>; </a:t>
            </a:r>
            <a:endParaRPr lang="uk-UA" sz="1600" b="1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b="1" i="1" dirty="0" smtClean="0"/>
              <a:t>виросткова </a:t>
            </a:r>
            <a:r>
              <a:rPr lang="uk-UA" sz="1600" b="1" i="1" dirty="0" err="1"/>
              <a:t>емісарна</a:t>
            </a:r>
            <a:r>
              <a:rPr lang="uk-UA" sz="1600" b="1" i="1" dirty="0"/>
              <a:t> вена, v. </a:t>
            </a:r>
            <a:r>
              <a:rPr lang="uk-UA" sz="1600" b="1" i="1" dirty="0" err="1"/>
              <a:t>emissaria</a:t>
            </a:r>
            <a:r>
              <a:rPr lang="uk-UA" sz="1600" b="1" i="1" dirty="0"/>
              <a:t> </a:t>
            </a:r>
            <a:r>
              <a:rPr lang="uk-UA" sz="1600" b="1" i="1" dirty="0" err="1"/>
              <a:t>condylaris</a:t>
            </a:r>
            <a:r>
              <a:rPr lang="uk-UA" sz="1600" b="1" i="1" dirty="0"/>
              <a:t>, </a:t>
            </a:r>
            <a:r>
              <a:rPr lang="uk-UA" sz="1600" dirty="0" smtClean="0"/>
              <a:t>проникає </a:t>
            </a:r>
            <a:r>
              <a:rPr lang="uk-UA" sz="1600" dirty="0"/>
              <a:t>через виростковий канал потиличної кістки. </a:t>
            </a:r>
            <a:endParaRPr lang="ru-RU" sz="1600" dirty="0"/>
          </a:p>
        </p:txBody>
      </p:sp>
      <p:pic>
        <p:nvPicPr>
          <p:cNvPr id="31746" name="Picture 2" descr="ÐÐ°ÑÑÐ¸Ð½ÐºÐ¸ Ð¿Ð¾ Ð·Ð°Ð¿ÑÐ¾ÑÑ ÑÐ¼Ð¸ÑÑÐ°ÑÐ½ÑÐµ Ð²ÐµÐ½Ñ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5" y="1595021"/>
            <a:ext cx="5239397" cy="5146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03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69633"/>
            <a:ext cx="8784976" cy="103942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Верхня і нижня очні вени, 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/>
              <a:t>ophthalmicae</a:t>
            </a:r>
            <a:r>
              <a:rPr lang="uk-UA" b="1" dirty="0"/>
              <a:t> </a:t>
            </a:r>
            <a:r>
              <a:rPr lang="uk-UA" b="1" dirty="0" err="1"/>
              <a:t>superior</a:t>
            </a:r>
            <a:r>
              <a:rPr lang="uk-UA" b="1" dirty="0"/>
              <a:t> </a:t>
            </a:r>
            <a:r>
              <a:rPr lang="uk-UA" b="1" dirty="0" err="1"/>
              <a:t>et</a:t>
            </a:r>
            <a:r>
              <a:rPr lang="uk-UA" b="1" dirty="0"/>
              <a:t> </a:t>
            </a:r>
            <a:r>
              <a:rPr lang="uk-UA" b="1" dirty="0" err="1"/>
              <a:t>inferior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81517" y="1700808"/>
            <a:ext cx="44425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Верхня і нижня очні </a:t>
            </a:r>
            <a:r>
              <a:rPr lang="uk-UA" b="1" dirty="0" smtClean="0"/>
              <a:t>вени </a:t>
            </a:r>
            <a:r>
              <a:rPr lang="uk-UA" dirty="0" smtClean="0"/>
              <a:t>безклапанні</a:t>
            </a:r>
            <a:r>
              <a:rPr lang="uk-UA" dirty="0"/>
              <a:t>.</a:t>
            </a:r>
            <a:endParaRPr lang="ru-RU" dirty="0"/>
          </a:p>
          <a:p>
            <a:r>
              <a:rPr lang="uk-UA" u="sng" dirty="0"/>
              <a:t>Притоки верхньої очної вени:</a:t>
            </a:r>
            <a:r>
              <a:rPr lang="uk-UA" dirty="0"/>
              <a:t> </a:t>
            </a:r>
            <a:r>
              <a:rPr lang="uk-UA" dirty="0" err="1"/>
              <a:t>вени</a:t>
            </a:r>
            <a:r>
              <a:rPr lang="uk-UA" dirty="0"/>
              <a:t> носа і лоба, верхньої повіки, решітчастої кістки, слізної залози, оболонок очного яблука і більшості його м'язів. </a:t>
            </a:r>
            <a:endParaRPr lang="ru-RU" dirty="0"/>
          </a:p>
          <a:p>
            <a:r>
              <a:rPr lang="uk-UA" dirty="0"/>
              <a:t>Верхня очна вена в області медіального кута ока </a:t>
            </a:r>
            <a:r>
              <a:rPr lang="uk-UA" dirty="0" err="1"/>
              <a:t>анастомозує</a:t>
            </a:r>
            <a:r>
              <a:rPr lang="uk-UA" dirty="0"/>
              <a:t> з </a:t>
            </a:r>
            <a:r>
              <a:rPr lang="uk-UA" i="1" dirty="0"/>
              <a:t>лицьовою веною (v. </a:t>
            </a:r>
            <a:r>
              <a:rPr lang="uk-UA" i="1" dirty="0" err="1" smtClean="0"/>
              <a:t>fаciаlis</a:t>
            </a:r>
            <a:r>
              <a:rPr lang="uk-UA" i="1" dirty="0"/>
              <a:t>)</a:t>
            </a:r>
            <a:r>
              <a:rPr lang="uk-UA" dirty="0"/>
              <a:t>. </a:t>
            </a:r>
            <a:endParaRPr lang="ru-RU" dirty="0"/>
          </a:p>
          <a:p>
            <a:r>
              <a:rPr lang="uk-UA" u="sng" dirty="0"/>
              <a:t>Притоки нижньої очної вени:</a:t>
            </a:r>
            <a:r>
              <a:rPr lang="uk-UA" dirty="0"/>
              <a:t> </a:t>
            </a:r>
            <a:r>
              <a:rPr lang="uk-UA" dirty="0" err="1"/>
              <a:t>вени</a:t>
            </a:r>
            <a:r>
              <a:rPr lang="uk-UA" dirty="0"/>
              <a:t> нижньої повіки, м'язів ока. </a:t>
            </a:r>
            <a:endParaRPr lang="ru-RU" dirty="0"/>
          </a:p>
          <a:p>
            <a:r>
              <a:rPr lang="uk-UA" dirty="0"/>
              <a:t>Нижня очна вена впадає у верхню очну вену, яка виходить із очниці через верхню очну щілину і впадає в печеристий синус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7172" name="Picture 4" descr="ÐÐ°ÑÑÐ¸Ð½ÐºÐ¸ Ð¿Ð¾ Ð·Ð°Ð¿ÑÐ¾ÑÑ Ð¿ÐµÑÐµÑÐ¸ÑÑÑÐ¹ ÑÐ¸Ð½ÑÑ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21957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8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Вени лабіринту, 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/>
              <a:t>labyrinthi</a:t>
            </a:r>
            <a:endParaRPr lang="ru-RU" dirty="0"/>
          </a:p>
        </p:txBody>
      </p:sp>
      <p:pic>
        <p:nvPicPr>
          <p:cNvPr id="2048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9" y="1988840"/>
            <a:ext cx="59626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372200" y="2019431"/>
            <a:ext cx="26642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Вени </a:t>
            </a:r>
            <a:r>
              <a:rPr lang="uk-UA" b="1" dirty="0" smtClean="0"/>
              <a:t>лабіринту </a:t>
            </a:r>
            <a:r>
              <a:rPr lang="uk-UA" dirty="0" smtClean="0"/>
              <a:t>виходять </a:t>
            </a:r>
            <a:r>
              <a:rPr lang="uk-UA" dirty="0"/>
              <a:t>з нього через внутрішній слуховий прохід і впадають в нижній кам'янистий синус.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91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ÑÐ¸ÑÑÐµÐ¼Ð° Ð²ÐµÑÑÐ½ÐµÐ¹ Ð¿Ð¾Ð»Ð¾Ð¹ Ð²ÐµÐ½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7388"/>
            <a:ext cx="3923928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3" y="3715677"/>
            <a:ext cx="4680519" cy="2585323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uk-UA" i="1" u="sng" dirty="0" err="1" smtClean="0"/>
              <a:t>Синтопія</a:t>
            </a:r>
            <a:r>
              <a:rPr lang="uk-UA" i="1" u="sng" dirty="0" smtClean="0"/>
              <a:t> </a:t>
            </a:r>
            <a:r>
              <a:rPr lang="uk-UA" i="1" u="sng" dirty="0"/>
              <a:t>верхньої порожнистої </a:t>
            </a:r>
            <a:r>
              <a:rPr lang="uk-UA" i="1" u="sng" dirty="0" smtClean="0"/>
              <a:t>вени: </a:t>
            </a:r>
          </a:p>
          <a:p>
            <a:r>
              <a:rPr lang="uk-UA" i="1" dirty="0" smtClean="0"/>
              <a:t>- </a:t>
            </a:r>
            <a:r>
              <a:rPr lang="uk-UA" dirty="0" smtClean="0"/>
              <a:t>попереду </a:t>
            </a:r>
            <a:r>
              <a:rPr lang="uk-UA" dirty="0"/>
              <a:t>верхньої порожнистої вени розташовані </a:t>
            </a:r>
            <a:r>
              <a:rPr lang="uk-UA" dirty="0" err="1" smtClean="0"/>
              <a:t>тімус</a:t>
            </a:r>
            <a:r>
              <a:rPr lang="uk-UA" dirty="0" smtClean="0"/>
              <a:t> </a:t>
            </a:r>
            <a:r>
              <a:rPr lang="uk-UA" dirty="0"/>
              <a:t>і передній край правої легені, покритий </a:t>
            </a:r>
            <a:r>
              <a:rPr lang="uk-UA" dirty="0" smtClean="0"/>
              <a:t>плеврою; </a:t>
            </a:r>
          </a:p>
          <a:p>
            <a:r>
              <a:rPr lang="uk-UA" dirty="0" smtClean="0"/>
              <a:t>- справа </a:t>
            </a:r>
            <a:r>
              <a:rPr lang="uk-UA" dirty="0"/>
              <a:t>до </a:t>
            </a:r>
            <a:r>
              <a:rPr lang="uk-UA" dirty="0" smtClean="0"/>
              <a:t>вени </a:t>
            </a:r>
            <a:r>
              <a:rPr lang="uk-UA" dirty="0"/>
              <a:t>прилягає </a:t>
            </a:r>
            <a:r>
              <a:rPr lang="uk-UA" dirty="0" err="1" smtClean="0"/>
              <a:t>медіастинальна</a:t>
            </a:r>
            <a:r>
              <a:rPr lang="uk-UA" dirty="0" smtClean="0"/>
              <a:t> плевра; </a:t>
            </a:r>
          </a:p>
          <a:p>
            <a:r>
              <a:rPr lang="uk-UA" dirty="0" smtClean="0"/>
              <a:t>- зліва </a:t>
            </a:r>
            <a:r>
              <a:rPr lang="uk-UA" dirty="0"/>
              <a:t>- висхідна частина </a:t>
            </a:r>
            <a:r>
              <a:rPr lang="uk-UA" dirty="0" smtClean="0"/>
              <a:t>аорти; </a:t>
            </a:r>
          </a:p>
          <a:p>
            <a:r>
              <a:rPr lang="uk-UA" dirty="0" smtClean="0"/>
              <a:t>- позаду </a:t>
            </a:r>
            <a:r>
              <a:rPr lang="uk-UA" dirty="0"/>
              <a:t>- передня поверхня кореня правої легені. </a:t>
            </a:r>
            <a:endParaRPr lang="ru-RU" dirty="0"/>
          </a:p>
        </p:txBody>
      </p:sp>
      <p:pic>
        <p:nvPicPr>
          <p:cNvPr id="8" name="Picture 2" descr="ÐÐ°ÑÑÐ¸Ð½ÐºÐ¸ Ð¿Ð¾ Ð·Ð°Ð¿ÑÐ¾ÑÑ ÑÐ¸ÑÑÐµÐ¼Ð° Ð²ÐµÑÑÐ½ÐµÐ¹ Ð¿Ð¾Ð»Ð¾Ð¹ Ð²ÐµÐ½Ñ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283968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83968" y="548680"/>
            <a:ext cx="4750154" cy="2031325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uk-UA" i="1" u="sng" dirty="0" err="1" smtClean="0"/>
              <a:t>Скелетопія</a:t>
            </a:r>
            <a:r>
              <a:rPr lang="uk-UA" i="1" u="sng" dirty="0"/>
              <a:t> верхньої порожнистої вени: </a:t>
            </a:r>
            <a:endParaRPr lang="uk-UA" dirty="0" smtClean="0"/>
          </a:p>
          <a:p>
            <a:r>
              <a:rPr lang="uk-UA" dirty="0" smtClean="0"/>
              <a:t>- утворюється </a:t>
            </a:r>
            <a:r>
              <a:rPr lang="uk-UA" dirty="0"/>
              <a:t>позаду місця з'єднання хряща I правого ребра з </a:t>
            </a:r>
            <a:r>
              <a:rPr lang="uk-UA" dirty="0" smtClean="0"/>
              <a:t>грудиною</a:t>
            </a:r>
            <a:r>
              <a:rPr lang="ru-RU" dirty="0" smtClean="0"/>
              <a:t>;</a:t>
            </a:r>
            <a:endParaRPr lang="ru-RU" dirty="0"/>
          </a:p>
          <a:p>
            <a:r>
              <a:rPr lang="uk-UA" dirty="0" smtClean="0"/>
              <a:t>- верхня </a:t>
            </a:r>
            <a:r>
              <a:rPr lang="uk-UA" dirty="0"/>
              <a:t>порожниста вена прямує вниз і на рівні з'єднання III правого хряща з грудниною впадає в праве передсердя.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1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Вени головного мозку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08104" y="1700808"/>
            <a:ext cx="34198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/>
              <a:t>Мозкові</a:t>
            </a:r>
            <a:r>
              <a:rPr lang="ru-RU" dirty="0"/>
              <a:t> </a:t>
            </a:r>
            <a:r>
              <a:rPr lang="ru-RU" dirty="0" err="1"/>
              <a:t>вени</a:t>
            </a:r>
            <a:r>
              <a:rPr lang="ru-RU" dirty="0"/>
              <a:t> (</a:t>
            </a:r>
            <a:r>
              <a:rPr lang="en-US" dirty="0"/>
              <a:t>venae </a:t>
            </a:r>
            <a:r>
              <a:rPr lang="en-US" dirty="0" err="1"/>
              <a:t>encephali</a:t>
            </a:r>
            <a:r>
              <a:rPr lang="en-US" dirty="0"/>
              <a:t>) </a:t>
            </a:r>
            <a:r>
              <a:rPr lang="ru-RU" dirty="0" err="1"/>
              <a:t>поділяються</a:t>
            </a:r>
            <a:r>
              <a:rPr lang="ru-RU" dirty="0"/>
              <a:t> на </a:t>
            </a:r>
            <a:r>
              <a:rPr lang="ru-RU" dirty="0" err="1"/>
              <a:t>поверхневі</a:t>
            </a:r>
            <a:r>
              <a:rPr lang="ru-RU" dirty="0"/>
              <a:t> </a:t>
            </a:r>
            <a:r>
              <a:rPr lang="ru-RU" dirty="0" smtClean="0"/>
              <a:t>та </a:t>
            </a:r>
            <a:r>
              <a:rPr lang="ru-RU" dirty="0" err="1"/>
              <a:t>глибокі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здійснюють</a:t>
            </a:r>
            <a:r>
              <a:rPr lang="ru-RU" dirty="0"/>
              <a:t> </a:t>
            </a:r>
            <a:r>
              <a:rPr lang="ru-RU" dirty="0" err="1"/>
              <a:t>відтік</a:t>
            </a:r>
            <a:r>
              <a:rPr lang="ru-RU" dirty="0"/>
              <a:t> </a:t>
            </a:r>
            <a:r>
              <a:rPr lang="ru-RU" dirty="0" err="1"/>
              <a:t>крові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відповідних</a:t>
            </a:r>
            <a:r>
              <a:rPr lang="ru-RU" dirty="0"/>
              <a:t> </a:t>
            </a:r>
            <a:r>
              <a:rPr lang="ru-RU" dirty="0" err="1" smtClean="0"/>
              <a:t>часток</a:t>
            </a:r>
            <a:r>
              <a:rPr lang="ru-RU" dirty="0" smtClean="0"/>
              <a:t> </a:t>
            </a:r>
            <a:r>
              <a:rPr lang="ru-RU" dirty="0" err="1"/>
              <a:t>кінцевого</a:t>
            </a:r>
            <a:r>
              <a:rPr lang="ru-RU" dirty="0"/>
              <a:t> </a:t>
            </a:r>
            <a:r>
              <a:rPr lang="ru-RU" dirty="0" err="1" smtClean="0"/>
              <a:t>мозку</a:t>
            </a:r>
            <a:r>
              <a:rPr lang="ru-RU" dirty="0" smtClean="0"/>
              <a:t>;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 smtClean="0"/>
              <a:t>середньомозкові</a:t>
            </a:r>
            <a:r>
              <a:rPr lang="ru-RU" dirty="0" smtClean="0"/>
              <a:t> </a:t>
            </a:r>
            <a:r>
              <a:rPr lang="ru-RU" dirty="0" err="1" smtClean="0"/>
              <a:t>вени</a:t>
            </a:r>
            <a:r>
              <a:rPr lang="ru-RU" dirty="0" smtClean="0"/>
              <a:t> </a:t>
            </a:r>
            <a:r>
              <a:rPr lang="ru-RU" dirty="0"/>
              <a:t>- з </a:t>
            </a:r>
            <a:r>
              <a:rPr lang="ru-RU" dirty="0" err="1"/>
              <a:t>середнього</a:t>
            </a:r>
            <a:r>
              <a:rPr lang="ru-RU" dirty="0"/>
              <a:t> і </a:t>
            </a:r>
            <a:r>
              <a:rPr lang="ru-RU" dirty="0" err="1"/>
              <a:t>довгастого</a:t>
            </a:r>
            <a:r>
              <a:rPr lang="ru-RU" dirty="0"/>
              <a:t> </a:t>
            </a:r>
            <a:r>
              <a:rPr lang="ru-RU" dirty="0" err="1" smtClean="0"/>
              <a:t>мозку</a:t>
            </a:r>
            <a:r>
              <a:rPr lang="ru-RU" dirty="0" smtClean="0"/>
              <a:t>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 err="1" smtClean="0"/>
              <a:t>вени</a:t>
            </a:r>
            <a:r>
              <a:rPr lang="ru-RU" dirty="0" smtClean="0"/>
              <a:t> </a:t>
            </a:r>
            <a:r>
              <a:rPr lang="ru-RU" dirty="0" err="1"/>
              <a:t>мозочка</a:t>
            </a:r>
            <a:r>
              <a:rPr lang="ru-RU" dirty="0"/>
              <a:t> - з </a:t>
            </a:r>
            <a:r>
              <a:rPr lang="ru-RU" dirty="0" err="1"/>
              <a:t>мозочка</a:t>
            </a:r>
            <a:r>
              <a:rPr lang="ru-RU" dirty="0"/>
              <a:t>.</a:t>
            </a:r>
          </a:p>
        </p:txBody>
      </p:sp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5567100" cy="3409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14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60672" cy="1039427"/>
          </a:xfrm>
        </p:spPr>
        <p:txBody>
          <a:bodyPr>
            <a:normAutofit/>
          </a:bodyPr>
          <a:lstStyle/>
          <a:p>
            <a:r>
              <a:rPr lang="ru-RU" sz="3600" b="1" dirty="0" err="1" smtClean="0"/>
              <a:t>Поверхневі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мозкові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вени</a:t>
            </a:r>
            <a:endParaRPr lang="ru-RU" b="1" dirty="0"/>
          </a:p>
        </p:txBody>
      </p:sp>
      <p:pic>
        <p:nvPicPr>
          <p:cNvPr id="112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9" y="1052736"/>
            <a:ext cx="5163259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8065" y="1595021"/>
            <a:ext cx="397461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u="sng" dirty="0" smtClean="0"/>
              <a:t>До </a:t>
            </a:r>
            <a:r>
              <a:rPr lang="ru-RU" sz="1600" i="1" u="sng" dirty="0" err="1"/>
              <a:t>поверхневих</a:t>
            </a:r>
            <a:r>
              <a:rPr lang="ru-RU" sz="1600" i="1" u="sng" dirty="0"/>
              <a:t> </a:t>
            </a:r>
            <a:r>
              <a:rPr lang="ru-RU" sz="1600" i="1" u="sng" dirty="0" smtClean="0"/>
              <a:t>вен належать </a:t>
            </a:r>
            <a:r>
              <a:rPr lang="ru-RU" sz="1600" dirty="0" err="1" smtClean="0"/>
              <a:t>верхні</a:t>
            </a:r>
            <a:r>
              <a:rPr lang="ru-RU" sz="1600" dirty="0" smtClean="0"/>
              <a:t>, </a:t>
            </a:r>
            <a:r>
              <a:rPr lang="ru-RU" sz="1600" dirty="0" err="1"/>
              <a:t>середня</a:t>
            </a:r>
            <a:r>
              <a:rPr lang="ru-RU" sz="1600" dirty="0"/>
              <a:t> і </a:t>
            </a:r>
            <a:r>
              <a:rPr lang="ru-RU" sz="1600" dirty="0" err="1"/>
              <a:t>нижні</a:t>
            </a:r>
            <a:r>
              <a:rPr lang="ru-RU" sz="1600" dirty="0"/>
              <a:t> </a:t>
            </a:r>
            <a:r>
              <a:rPr lang="ru-RU" sz="1600" dirty="0" err="1"/>
              <a:t>мозкові</a:t>
            </a:r>
            <a:r>
              <a:rPr lang="ru-RU" sz="1600" dirty="0"/>
              <a:t> </a:t>
            </a:r>
            <a:r>
              <a:rPr lang="ru-RU" sz="1600" dirty="0" err="1"/>
              <a:t>вени</a:t>
            </a:r>
            <a:r>
              <a:rPr lang="ru-RU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збирають</a:t>
            </a:r>
            <a:r>
              <a:rPr lang="ru-RU" sz="1600" dirty="0"/>
              <a:t> кров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smtClean="0"/>
              <a:t>кори і </a:t>
            </a:r>
            <a:r>
              <a:rPr lang="ru-RU" sz="1600" dirty="0" err="1" smtClean="0"/>
              <a:t>білої</a:t>
            </a:r>
            <a:r>
              <a:rPr lang="ru-RU" sz="1600" dirty="0" smtClean="0"/>
              <a:t> </a:t>
            </a:r>
            <a:r>
              <a:rPr lang="ru-RU" sz="1600" dirty="0" err="1" smtClean="0"/>
              <a:t>речовини</a:t>
            </a:r>
            <a:r>
              <a:rPr lang="ru-RU" sz="1600" dirty="0" smtClean="0"/>
              <a:t> великого </a:t>
            </a:r>
            <a:r>
              <a:rPr lang="ru-RU" sz="1600" dirty="0" err="1"/>
              <a:t>мозку</a:t>
            </a:r>
            <a:r>
              <a:rPr lang="ru-RU" sz="1600" dirty="0" smtClean="0"/>
              <a:t>. </a:t>
            </a:r>
          </a:p>
          <a:p>
            <a:r>
              <a:rPr lang="ru-RU" sz="1600" b="1" i="1" dirty="0" err="1" smtClean="0"/>
              <a:t>Верхні</a:t>
            </a:r>
            <a:r>
              <a:rPr lang="ru-RU" sz="1600" b="1" i="1" dirty="0" smtClean="0"/>
              <a:t> </a:t>
            </a:r>
            <a:r>
              <a:rPr lang="ru-RU" sz="1600" b="1" i="1" dirty="0" err="1"/>
              <a:t>мозкові</a:t>
            </a:r>
            <a:r>
              <a:rPr lang="ru-RU" sz="1600" b="1" i="1" dirty="0"/>
              <a:t> </a:t>
            </a:r>
            <a:r>
              <a:rPr lang="ru-RU" sz="1600" b="1" i="1" dirty="0" err="1"/>
              <a:t>вени</a:t>
            </a:r>
            <a:r>
              <a:rPr lang="ru-RU" sz="1600" b="1" i="1" dirty="0"/>
              <a:t> (</a:t>
            </a:r>
            <a:r>
              <a:rPr lang="ru-RU" sz="1600" b="1" i="1" dirty="0" err="1"/>
              <a:t>vv</a:t>
            </a:r>
            <a:r>
              <a:rPr lang="ru-RU" sz="1600" b="1" i="1" dirty="0"/>
              <a:t>. </a:t>
            </a:r>
            <a:r>
              <a:rPr lang="ru-RU" sz="1600" b="1" i="1" dirty="0" err="1"/>
              <a:t>cerebri</a:t>
            </a:r>
            <a:r>
              <a:rPr lang="ru-RU" sz="1600" b="1" i="1" dirty="0"/>
              <a:t> </a:t>
            </a:r>
            <a:r>
              <a:rPr lang="ru-RU" sz="1600" b="1" i="1" dirty="0" err="1" smtClean="0"/>
              <a:t>superior</a:t>
            </a:r>
            <a:r>
              <a:rPr lang="ru-RU" sz="1600" b="1" i="1" dirty="0" err="1"/>
              <a:t>e</a:t>
            </a:r>
            <a:r>
              <a:rPr lang="ru-RU" sz="1600" b="1" i="1" dirty="0" err="1" smtClean="0"/>
              <a:t>s</a:t>
            </a:r>
            <a:r>
              <a:rPr lang="ru-RU" sz="1600" b="1" i="1" dirty="0" smtClean="0"/>
              <a:t>) </a:t>
            </a:r>
            <a:r>
              <a:rPr lang="ru-RU" sz="1600" dirty="0" smtClean="0"/>
              <a:t>- </a:t>
            </a:r>
            <a:r>
              <a:rPr lang="ru-RU" sz="1600" dirty="0" err="1" smtClean="0"/>
              <a:t>висхідні</a:t>
            </a:r>
            <a:r>
              <a:rPr lang="ru-RU" sz="1600" dirty="0" smtClean="0"/>
              <a:t>, </a:t>
            </a:r>
            <a:r>
              <a:rPr lang="ru-RU" sz="1600" dirty="0" err="1" smtClean="0"/>
              <a:t>розташовані</a:t>
            </a:r>
            <a:r>
              <a:rPr lang="ru-RU" sz="1600" dirty="0" smtClean="0"/>
              <a:t> </a:t>
            </a:r>
            <a:r>
              <a:rPr lang="ru-RU" sz="1600" dirty="0"/>
              <a:t>в </a:t>
            </a:r>
            <a:r>
              <a:rPr lang="ru-RU" sz="1600" dirty="0" smtClean="0"/>
              <a:t>перед- </a:t>
            </a:r>
            <a:r>
              <a:rPr lang="ru-RU" sz="1600" dirty="0"/>
              <a:t>і </a:t>
            </a:r>
            <a:r>
              <a:rPr lang="ru-RU" sz="1600" dirty="0" err="1" smtClean="0"/>
              <a:t>постцентральній</a:t>
            </a:r>
            <a:r>
              <a:rPr lang="ru-RU" sz="1600" dirty="0" smtClean="0"/>
              <a:t> </a:t>
            </a:r>
            <a:r>
              <a:rPr lang="ru-RU" sz="1600" dirty="0"/>
              <a:t>областях, </a:t>
            </a:r>
            <a:r>
              <a:rPr lang="ru-RU" sz="1600" dirty="0" smtClean="0"/>
              <a:t>та </a:t>
            </a:r>
            <a:r>
              <a:rPr lang="ru-RU" sz="1600" b="1" i="1" dirty="0" err="1" smtClean="0"/>
              <a:t>лобові</a:t>
            </a:r>
            <a:r>
              <a:rPr lang="ru-RU" sz="1600" b="1" i="1" dirty="0"/>
              <a:t>, </a:t>
            </a:r>
            <a:r>
              <a:rPr lang="ru-RU" sz="1600" b="1" i="1" dirty="0" err="1"/>
              <a:t>тім'яні</a:t>
            </a:r>
            <a:r>
              <a:rPr lang="ru-RU" sz="1600" b="1" i="1" dirty="0"/>
              <a:t> і </a:t>
            </a:r>
            <a:r>
              <a:rPr lang="ru-RU" sz="1600" b="1" i="1" dirty="0" err="1"/>
              <a:t>потиличні</a:t>
            </a:r>
            <a:r>
              <a:rPr lang="ru-RU" sz="1600" b="1" i="1" dirty="0"/>
              <a:t> </a:t>
            </a:r>
            <a:r>
              <a:rPr lang="ru-RU" sz="1600" b="1" i="1" dirty="0" err="1" smtClean="0"/>
              <a:t>вени</a:t>
            </a:r>
            <a:r>
              <a:rPr lang="ru-RU" sz="1600" dirty="0"/>
              <a:t> </a:t>
            </a:r>
            <a:r>
              <a:rPr lang="ru-RU" sz="1600" dirty="0" err="1" smtClean="0"/>
              <a:t>впадають</a:t>
            </a:r>
            <a:r>
              <a:rPr lang="ru-RU" sz="1600" dirty="0" smtClean="0"/>
              <a:t> у </a:t>
            </a:r>
            <a:r>
              <a:rPr lang="ru-RU" sz="1600" dirty="0" err="1"/>
              <a:t>верхній</a:t>
            </a:r>
            <a:r>
              <a:rPr lang="ru-RU" sz="1600" dirty="0"/>
              <a:t> </a:t>
            </a:r>
            <a:r>
              <a:rPr lang="ru-RU" sz="1600" dirty="0" err="1"/>
              <a:t>сагітальний</a:t>
            </a:r>
            <a:r>
              <a:rPr lang="ru-RU" sz="1600" dirty="0"/>
              <a:t> </a:t>
            </a:r>
            <a:r>
              <a:rPr lang="ru-RU" sz="1600" dirty="0" smtClean="0"/>
              <a:t>синус. </a:t>
            </a:r>
          </a:p>
          <a:p>
            <a:pPr lvl="0"/>
            <a:r>
              <a:rPr lang="ru-RU" sz="1600" b="1" i="1" dirty="0" err="1" smtClean="0">
                <a:solidFill>
                  <a:prstClr val="black"/>
                </a:solidFill>
              </a:rPr>
              <a:t>Нижні</a:t>
            </a:r>
            <a:r>
              <a:rPr lang="ru-RU" sz="1600" b="1" i="1" dirty="0" smtClean="0">
                <a:solidFill>
                  <a:prstClr val="black"/>
                </a:solidFill>
              </a:rPr>
              <a:t> </a:t>
            </a:r>
            <a:r>
              <a:rPr lang="ru-RU" sz="1600" b="1" i="1" dirty="0" err="1">
                <a:solidFill>
                  <a:prstClr val="black"/>
                </a:solidFill>
              </a:rPr>
              <a:t>мозкові</a:t>
            </a:r>
            <a:r>
              <a:rPr lang="ru-RU" sz="1600" b="1" i="1" dirty="0">
                <a:solidFill>
                  <a:prstClr val="black"/>
                </a:solidFill>
              </a:rPr>
              <a:t> </a:t>
            </a:r>
            <a:r>
              <a:rPr lang="ru-RU" sz="1600" b="1" i="1" dirty="0" err="1">
                <a:solidFill>
                  <a:prstClr val="black"/>
                </a:solidFill>
              </a:rPr>
              <a:t>вени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i="1" dirty="0"/>
              <a:t>(</a:t>
            </a:r>
            <a:r>
              <a:rPr lang="ru-RU" sz="1600" b="1" i="1" dirty="0" err="1"/>
              <a:t>vv</a:t>
            </a:r>
            <a:r>
              <a:rPr lang="ru-RU" sz="1600" b="1" i="1" dirty="0"/>
              <a:t>. </a:t>
            </a:r>
            <a:r>
              <a:rPr lang="ru-RU" sz="1600" b="1" i="1" dirty="0" err="1"/>
              <a:t>cerebri</a:t>
            </a:r>
            <a:r>
              <a:rPr lang="ru-RU" sz="1600" b="1" i="1" dirty="0"/>
              <a:t> </a:t>
            </a:r>
            <a:r>
              <a:rPr lang="ru-RU" sz="1600" b="1" i="1" dirty="0" err="1"/>
              <a:t>inferiores</a:t>
            </a:r>
            <a:r>
              <a:rPr lang="ru-RU" sz="1600" b="1" i="1" dirty="0"/>
              <a:t>)</a:t>
            </a:r>
            <a:r>
              <a:rPr lang="ru-RU" sz="1600" i="1" dirty="0"/>
              <a:t>  </a:t>
            </a:r>
            <a:r>
              <a:rPr lang="ru-RU" sz="1600" dirty="0">
                <a:solidFill>
                  <a:prstClr val="black"/>
                </a:solidFill>
              </a:rPr>
              <a:t>- </a:t>
            </a:r>
            <a:r>
              <a:rPr lang="ru-RU" sz="1600" dirty="0" err="1">
                <a:solidFill>
                  <a:prstClr val="black"/>
                </a:solidFill>
              </a:rPr>
              <a:t>низхідні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b="1" i="1" dirty="0" err="1">
                <a:solidFill>
                  <a:prstClr val="black"/>
                </a:solidFill>
              </a:rPr>
              <a:t>передня</a:t>
            </a:r>
            <a:r>
              <a:rPr lang="ru-RU" sz="1600" b="1" i="1" dirty="0">
                <a:solidFill>
                  <a:prstClr val="black"/>
                </a:solidFill>
              </a:rPr>
              <a:t> і </a:t>
            </a:r>
            <a:r>
              <a:rPr lang="ru-RU" sz="1600" b="1" i="1" dirty="0" err="1">
                <a:solidFill>
                  <a:prstClr val="black"/>
                </a:solidFill>
              </a:rPr>
              <a:t>задня</a:t>
            </a:r>
            <a:r>
              <a:rPr lang="ru-RU" sz="1600" b="1" i="1" dirty="0">
                <a:solidFill>
                  <a:prstClr val="black"/>
                </a:solidFill>
              </a:rPr>
              <a:t> </a:t>
            </a:r>
            <a:r>
              <a:rPr lang="ru-RU" sz="1600" b="1" i="1" dirty="0" err="1">
                <a:solidFill>
                  <a:prstClr val="black"/>
                </a:solidFill>
              </a:rPr>
              <a:t>скроневі</a:t>
            </a:r>
            <a:r>
              <a:rPr lang="ru-RU" sz="1600" b="1" i="1" dirty="0">
                <a:solidFill>
                  <a:prstClr val="black"/>
                </a:solidFill>
              </a:rPr>
              <a:t> і </a:t>
            </a:r>
            <a:r>
              <a:rPr lang="ru-RU" sz="1600" b="1" i="1" dirty="0" err="1">
                <a:solidFill>
                  <a:prstClr val="black"/>
                </a:solidFill>
              </a:rPr>
              <a:t>нижня</a:t>
            </a:r>
            <a:r>
              <a:rPr lang="ru-RU" sz="1600" b="1" i="1" dirty="0">
                <a:solidFill>
                  <a:prstClr val="black"/>
                </a:solidFill>
              </a:rPr>
              <a:t> </a:t>
            </a:r>
            <a:r>
              <a:rPr lang="ru-RU" sz="1600" b="1" i="1" dirty="0" err="1">
                <a:solidFill>
                  <a:prstClr val="black"/>
                </a:solidFill>
              </a:rPr>
              <a:t>потилична</a:t>
            </a:r>
            <a:r>
              <a:rPr lang="ru-RU" sz="1600" b="1" i="1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впадають</a:t>
            </a:r>
            <a:r>
              <a:rPr lang="ru-RU" sz="1600" dirty="0">
                <a:solidFill>
                  <a:prstClr val="black"/>
                </a:solidFill>
              </a:rPr>
              <a:t> у </a:t>
            </a:r>
            <a:r>
              <a:rPr lang="ru-RU" sz="1600" dirty="0" err="1">
                <a:solidFill>
                  <a:prstClr val="black"/>
                </a:solidFill>
              </a:rPr>
              <a:t>поперечний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або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верхній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кам'яний</a:t>
            </a:r>
            <a:r>
              <a:rPr lang="ru-RU" sz="1600" dirty="0">
                <a:solidFill>
                  <a:prstClr val="black"/>
                </a:solidFill>
              </a:rPr>
              <a:t> синус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r>
              <a:rPr lang="ru-RU" sz="1600" b="1" i="1" dirty="0">
                <a:solidFill>
                  <a:prstClr val="black"/>
                </a:solidFill>
              </a:rPr>
              <a:t> </a:t>
            </a:r>
            <a:endParaRPr lang="ru-RU" sz="1600" b="1" i="1" dirty="0" smtClean="0">
              <a:solidFill>
                <a:prstClr val="black"/>
              </a:solidFill>
            </a:endParaRPr>
          </a:p>
          <a:p>
            <a:pPr lvl="0"/>
            <a:r>
              <a:rPr lang="ru-RU" sz="1600" b="1" i="1" dirty="0" err="1" smtClean="0">
                <a:solidFill>
                  <a:prstClr val="black"/>
                </a:solidFill>
              </a:rPr>
              <a:t>Поверхнева</a:t>
            </a:r>
            <a:r>
              <a:rPr lang="ru-RU" sz="1600" b="1" i="1" dirty="0" smtClean="0">
                <a:solidFill>
                  <a:prstClr val="black"/>
                </a:solidFill>
              </a:rPr>
              <a:t> </a:t>
            </a:r>
            <a:r>
              <a:rPr lang="ru-RU" sz="1600" b="1" i="1" dirty="0" err="1">
                <a:solidFill>
                  <a:prstClr val="black"/>
                </a:solidFill>
              </a:rPr>
              <a:t>середня</a:t>
            </a:r>
            <a:r>
              <a:rPr lang="ru-RU" sz="1600" b="1" i="1" dirty="0">
                <a:solidFill>
                  <a:prstClr val="black"/>
                </a:solidFill>
              </a:rPr>
              <a:t> </a:t>
            </a:r>
            <a:r>
              <a:rPr lang="ru-RU" sz="1600" b="1" i="1" dirty="0" err="1">
                <a:solidFill>
                  <a:prstClr val="black"/>
                </a:solidFill>
              </a:rPr>
              <a:t>мозкова</a:t>
            </a:r>
            <a:r>
              <a:rPr lang="ru-RU" sz="1600" b="1" i="1" dirty="0">
                <a:solidFill>
                  <a:prstClr val="black"/>
                </a:solidFill>
              </a:rPr>
              <a:t> вена </a:t>
            </a:r>
            <a:r>
              <a:rPr lang="ru-RU" sz="1600" b="1" i="1" dirty="0"/>
              <a:t>(v. </a:t>
            </a:r>
            <a:r>
              <a:rPr lang="ru-RU" sz="1600" b="1" i="1" dirty="0" err="1"/>
              <a:t>cerebri</a:t>
            </a:r>
            <a:r>
              <a:rPr lang="ru-RU" sz="1600" b="1" i="1" dirty="0"/>
              <a:t> </a:t>
            </a:r>
            <a:r>
              <a:rPr lang="ru-RU" sz="1600" b="1" i="1" dirty="0" err="1"/>
              <a:t>media</a:t>
            </a:r>
            <a:r>
              <a:rPr lang="ru-RU" sz="1600" b="1" i="1" dirty="0"/>
              <a:t> </a:t>
            </a:r>
            <a:r>
              <a:rPr lang="ru-RU" sz="1600" b="1" i="1" dirty="0" err="1"/>
              <a:t>superficialis</a:t>
            </a:r>
            <a:r>
              <a:rPr lang="ru-RU" sz="1600" b="1" i="1" dirty="0"/>
              <a:t>)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що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лежить</a:t>
            </a:r>
            <a:r>
              <a:rPr lang="ru-RU" sz="1600" dirty="0">
                <a:solidFill>
                  <a:prstClr val="black"/>
                </a:solidFill>
              </a:rPr>
              <a:t> в </a:t>
            </a:r>
            <a:r>
              <a:rPr lang="ru-RU" sz="1600" dirty="0" err="1">
                <a:solidFill>
                  <a:prstClr val="black"/>
                </a:solidFill>
              </a:rPr>
              <a:t>латеральній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борозні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приймає</a:t>
            </a:r>
            <a:r>
              <a:rPr lang="ru-RU" sz="1600" dirty="0">
                <a:solidFill>
                  <a:prstClr val="black"/>
                </a:solidFill>
              </a:rPr>
              <a:t> кров </a:t>
            </a:r>
            <a:r>
              <a:rPr lang="ru-RU" sz="1600" dirty="0" err="1">
                <a:solidFill>
                  <a:prstClr val="black"/>
                </a:solidFill>
              </a:rPr>
              <a:t>від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прилеглих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ділянок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лобової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тім'яної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скроневої</a:t>
            </a:r>
            <a:r>
              <a:rPr lang="ru-RU" sz="1600" dirty="0">
                <a:solidFill>
                  <a:prstClr val="black"/>
                </a:solidFill>
              </a:rPr>
              <a:t> та </a:t>
            </a:r>
            <a:r>
              <a:rPr lang="ru-RU" sz="1600" dirty="0" err="1">
                <a:solidFill>
                  <a:prstClr val="black"/>
                </a:solidFill>
              </a:rPr>
              <a:t>острівкової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часток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півкуль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</a:rPr>
              <a:t>мозку</a:t>
            </a:r>
            <a:r>
              <a:rPr lang="ru-RU" sz="1600" dirty="0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11272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4" r="10766"/>
          <a:stretch/>
        </p:blipFill>
        <p:spPr bwMode="auto">
          <a:xfrm>
            <a:off x="5215168" y="0"/>
            <a:ext cx="3928832" cy="285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5927" y="4741555"/>
            <a:ext cx="48801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</a:t>
            </a:r>
            <a:r>
              <a:rPr lang="ru-RU" sz="1600" dirty="0" err="1"/>
              <a:t>результаті</a:t>
            </a:r>
            <a:r>
              <a:rPr lang="ru-RU" sz="1600" dirty="0"/>
              <a:t> </a:t>
            </a:r>
            <a:r>
              <a:rPr lang="ru-RU" sz="1600" dirty="0" err="1" smtClean="0"/>
              <a:t>анастомозування</a:t>
            </a:r>
            <a:r>
              <a:rPr lang="ru-RU" sz="1600" dirty="0" smtClean="0"/>
              <a:t> </a:t>
            </a:r>
            <a:r>
              <a:rPr lang="ru-RU" sz="1600" dirty="0" err="1" smtClean="0"/>
              <a:t>поверхневих</a:t>
            </a:r>
            <a:r>
              <a:rPr lang="ru-RU" sz="1600" dirty="0" smtClean="0"/>
              <a:t> </a:t>
            </a:r>
            <a:r>
              <a:rPr lang="ru-RU" sz="1600" dirty="0"/>
              <a:t>вен великого </a:t>
            </a:r>
            <a:r>
              <a:rPr lang="ru-RU" sz="1600" dirty="0" err="1"/>
              <a:t>мозку</a:t>
            </a:r>
            <a:r>
              <a:rPr lang="ru-RU" sz="1600" dirty="0"/>
              <a:t> </a:t>
            </a:r>
            <a:r>
              <a:rPr lang="ru-RU" sz="1600" dirty="0" err="1" smtClean="0"/>
              <a:t>формується</a:t>
            </a:r>
            <a:r>
              <a:rPr lang="ru-RU" sz="1600" dirty="0" smtClean="0"/>
              <a:t> </a:t>
            </a:r>
            <a:r>
              <a:rPr lang="ru-RU" sz="1600" dirty="0" err="1"/>
              <a:t>венозна</a:t>
            </a:r>
            <a:r>
              <a:rPr lang="ru-RU" sz="1600" dirty="0"/>
              <a:t> мережа, в </a:t>
            </a:r>
            <a:r>
              <a:rPr lang="ru-RU" sz="1600" dirty="0" err="1"/>
              <a:t>якій</a:t>
            </a:r>
            <a:r>
              <a:rPr lang="ru-RU" sz="1600" dirty="0"/>
              <a:t> </a:t>
            </a:r>
            <a:r>
              <a:rPr lang="ru-RU" sz="1600" dirty="0" err="1"/>
              <a:t>можливий</a:t>
            </a:r>
            <a:r>
              <a:rPr lang="ru-RU" sz="1600" dirty="0"/>
              <a:t> </a:t>
            </a:r>
            <a:r>
              <a:rPr lang="ru-RU" sz="1600" dirty="0" err="1"/>
              <a:t>колатеральний</a:t>
            </a:r>
            <a:r>
              <a:rPr lang="ru-RU" sz="1600" dirty="0"/>
              <a:t> </a:t>
            </a:r>
            <a:r>
              <a:rPr lang="ru-RU" sz="1600" dirty="0" err="1"/>
              <a:t>кровотік</a:t>
            </a:r>
            <a:r>
              <a:rPr lang="ru-RU" sz="1600" dirty="0"/>
              <a:t> в </a:t>
            </a:r>
            <a:r>
              <a:rPr lang="ru-RU" sz="1600" dirty="0" err="1"/>
              <a:t>різних</a:t>
            </a:r>
            <a:r>
              <a:rPr lang="ru-RU" sz="1600" dirty="0"/>
              <a:t> </a:t>
            </a:r>
            <a:r>
              <a:rPr lang="ru-RU" sz="1600" dirty="0" err="1"/>
              <a:t>напрямках</a:t>
            </a:r>
            <a:r>
              <a:rPr lang="ru-RU" sz="1600" dirty="0"/>
              <a:t>. </a:t>
            </a:r>
            <a:r>
              <a:rPr lang="ru-RU" sz="1600" dirty="0" err="1"/>
              <a:t>Важливу</a:t>
            </a:r>
            <a:r>
              <a:rPr lang="ru-RU" sz="1600" dirty="0"/>
              <a:t> роль при </a:t>
            </a:r>
            <a:r>
              <a:rPr lang="ru-RU" sz="1600" dirty="0" err="1"/>
              <a:t>цьому</a:t>
            </a:r>
            <a:r>
              <a:rPr lang="ru-RU" sz="1600" dirty="0"/>
              <a:t> </a:t>
            </a:r>
            <a:r>
              <a:rPr lang="ru-RU" sz="1600" dirty="0" err="1"/>
              <a:t>відіграють</a:t>
            </a:r>
            <a:r>
              <a:rPr lang="ru-RU" sz="1600" dirty="0"/>
              <a:t> </a:t>
            </a:r>
            <a:r>
              <a:rPr lang="ru-RU" sz="1600" b="1" i="1" dirty="0" err="1"/>
              <a:t>верхня</a:t>
            </a:r>
            <a:r>
              <a:rPr lang="ru-RU" sz="1600" b="1" i="1" dirty="0"/>
              <a:t> </a:t>
            </a:r>
            <a:r>
              <a:rPr lang="ru-RU" sz="1600" b="1" i="1" dirty="0" err="1" smtClean="0"/>
              <a:t>анастомотична</a:t>
            </a:r>
            <a:r>
              <a:rPr lang="ru-RU" sz="1600" b="1" i="1" dirty="0" smtClean="0"/>
              <a:t> </a:t>
            </a:r>
            <a:r>
              <a:rPr lang="ru-RU" sz="1600" b="1" i="1" dirty="0"/>
              <a:t>вена (</a:t>
            </a:r>
            <a:r>
              <a:rPr lang="en-US" sz="1600" b="1" i="1" dirty="0"/>
              <a:t>v. </a:t>
            </a:r>
            <a:r>
              <a:rPr lang="en-US" sz="1600" b="1" i="1" dirty="0" err="1" smtClean="0"/>
              <a:t>anastomotica</a:t>
            </a:r>
            <a:r>
              <a:rPr lang="en-US" sz="1600" b="1" i="1" dirty="0" smtClean="0"/>
              <a:t> superior)</a:t>
            </a:r>
            <a:r>
              <a:rPr lang="uk-UA" sz="1600" dirty="0"/>
              <a:t> </a:t>
            </a:r>
            <a:r>
              <a:rPr lang="ru-RU" sz="1600" dirty="0" smtClean="0"/>
              <a:t>і </a:t>
            </a:r>
            <a:r>
              <a:rPr lang="ru-RU" sz="1600" b="1" i="1" dirty="0" err="1"/>
              <a:t>нижня</a:t>
            </a:r>
            <a:r>
              <a:rPr lang="ru-RU" sz="1600" b="1" i="1" dirty="0"/>
              <a:t> </a:t>
            </a:r>
            <a:r>
              <a:rPr lang="ru-RU" sz="1600" b="1" i="1" dirty="0" err="1" smtClean="0"/>
              <a:t>анастомотична</a:t>
            </a:r>
            <a:r>
              <a:rPr lang="ru-RU" sz="1600" b="1" i="1" dirty="0" smtClean="0"/>
              <a:t> вена </a:t>
            </a:r>
            <a:r>
              <a:rPr lang="ru-RU" sz="1600" b="1" i="1" dirty="0"/>
              <a:t>(</a:t>
            </a:r>
            <a:r>
              <a:rPr lang="en-US" sz="1600" b="1" i="1" dirty="0"/>
              <a:t>v. </a:t>
            </a:r>
            <a:r>
              <a:rPr lang="en-US" sz="1600" b="1" i="1" dirty="0" err="1" smtClean="0"/>
              <a:t>anastomotica</a:t>
            </a:r>
            <a:r>
              <a:rPr lang="en-US" sz="1600" b="1" i="1" dirty="0" smtClean="0"/>
              <a:t> </a:t>
            </a:r>
            <a:r>
              <a:rPr lang="en-US" sz="1600" b="1" i="1" dirty="0"/>
              <a:t>inferior</a:t>
            </a:r>
            <a:r>
              <a:rPr lang="en-US" sz="1600" b="1" i="1" dirty="0" smtClean="0"/>
              <a:t>)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11274" name="Picture 10" descr="ÐÐ½Ð°ÑÐ¾Ð¼Ð¸Ñ Ð²ÐµÐ½Ð¾Ð·Ð½Ð¾Ð¹ ÑÐ¸ÑÑÐµÐ¼Ñ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t="13850" r="7851" b="20731"/>
          <a:stretch/>
        </p:blipFill>
        <p:spPr bwMode="auto">
          <a:xfrm>
            <a:off x="23164" y="1043105"/>
            <a:ext cx="5225654" cy="296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13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4865952" cy="1039427"/>
          </a:xfrm>
        </p:spPr>
        <p:txBody>
          <a:bodyPr>
            <a:normAutofit fontScale="90000"/>
          </a:bodyPr>
          <a:lstStyle/>
          <a:p>
            <a:r>
              <a:rPr lang="ru-RU" sz="3200" b="1" dirty="0" err="1" smtClean="0"/>
              <a:t>глибокі</a:t>
            </a:r>
            <a:r>
              <a:rPr lang="ru-RU" sz="3200" b="1" dirty="0" smtClean="0"/>
              <a:t> </a:t>
            </a:r>
            <a:r>
              <a:rPr lang="ru-RU" sz="3200" b="1" dirty="0" err="1"/>
              <a:t>мозкові</a:t>
            </a:r>
            <a:r>
              <a:rPr lang="ru-RU" sz="3200" b="1" dirty="0"/>
              <a:t> </a:t>
            </a:r>
            <a:r>
              <a:rPr lang="ru-RU" sz="3200" b="1" dirty="0" err="1"/>
              <a:t>вени</a:t>
            </a:r>
            <a:endParaRPr lang="ru-RU" dirty="0"/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0"/>
            <a:ext cx="3851921" cy="371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148064" y="3718679"/>
            <a:ext cx="39959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1</a:t>
            </a:r>
            <a:r>
              <a:rPr lang="ru-RU" b="1" i="1" dirty="0"/>
              <a:t>) </a:t>
            </a:r>
            <a:r>
              <a:rPr lang="ru-RU" b="1" i="1" dirty="0" err="1"/>
              <a:t>верхня</a:t>
            </a:r>
            <a:r>
              <a:rPr lang="ru-RU" b="1" i="1" dirty="0"/>
              <a:t> </a:t>
            </a:r>
            <a:r>
              <a:rPr lang="ru-RU" b="1" i="1" dirty="0" err="1" smtClean="0"/>
              <a:t>таламостріарна</a:t>
            </a:r>
            <a:r>
              <a:rPr lang="ru-RU" b="1" i="1" dirty="0" smtClean="0"/>
              <a:t> </a:t>
            </a:r>
            <a:r>
              <a:rPr lang="ru-RU" b="1" i="1" dirty="0"/>
              <a:t>вена (</a:t>
            </a:r>
            <a:r>
              <a:rPr lang="en-US" b="1" i="1" dirty="0"/>
              <a:t>v. </a:t>
            </a:r>
            <a:r>
              <a:rPr lang="en-US" b="1" i="1" dirty="0" err="1" smtClean="0"/>
              <a:t>thalamostriata</a:t>
            </a:r>
            <a:r>
              <a:rPr lang="en-US" b="1" i="1" dirty="0" smtClean="0"/>
              <a:t> </a:t>
            </a:r>
            <a:r>
              <a:rPr lang="en-US" b="1" i="1" dirty="0"/>
              <a:t>superior</a:t>
            </a:r>
            <a:r>
              <a:rPr lang="en-US" b="1" i="1" dirty="0" smtClean="0"/>
              <a:t>)</a:t>
            </a:r>
            <a:r>
              <a:rPr lang="ru-RU" b="1" i="1" dirty="0" smtClean="0"/>
              <a:t>;</a:t>
            </a:r>
            <a:endParaRPr lang="ru-RU" b="1" i="1" dirty="0"/>
          </a:p>
          <a:p>
            <a:r>
              <a:rPr lang="ru-RU" b="1" i="1" dirty="0"/>
              <a:t>2) </a:t>
            </a:r>
            <a:r>
              <a:rPr lang="ru-RU" b="1" i="1" dirty="0" err="1" smtClean="0"/>
              <a:t>вени</a:t>
            </a:r>
            <a:r>
              <a:rPr lang="ru-RU" b="1" i="1" dirty="0" smtClean="0"/>
              <a:t> </a:t>
            </a:r>
            <a:r>
              <a:rPr lang="ru-RU" b="1" i="1" dirty="0" err="1"/>
              <a:t>бічного</a:t>
            </a:r>
            <a:r>
              <a:rPr lang="ru-RU" b="1" i="1" dirty="0"/>
              <a:t> </a:t>
            </a:r>
            <a:r>
              <a:rPr lang="ru-RU" b="1" i="1" dirty="0" err="1" smtClean="0"/>
              <a:t>шлуночка</a:t>
            </a:r>
            <a:r>
              <a:rPr lang="ru-RU" b="1" i="1" dirty="0" smtClean="0"/>
              <a:t>;</a:t>
            </a:r>
            <a:endParaRPr lang="ru-RU" b="1" i="1" dirty="0"/>
          </a:p>
          <a:p>
            <a:r>
              <a:rPr lang="ru-RU" b="1" i="1" dirty="0" smtClean="0"/>
              <a:t>3) </a:t>
            </a:r>
            <a:r>
              <a:rPr lang="ru-RU" b="1" i="1" dirty="0" err="1" smtClean="0"/>
              <a:t>внутрішні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мозкові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вени</a:t>
            </a:r>
            <a:r>
              <a:rPr lang="ru-RU" b="1" i="1" dirty="0" smtClean="0"/>
              <a:t> </a:t>
            </a:r>
          </a:p>
          <a:p>
            <a:r>
              <a:rPr lang="ru-RU" b="1" i="1" dirty="0" smtClean="0"/>
              <a:t>(</a:t>
            </a:r>
            <a:r>
              <a:rPr lang="en-US" b="1" i="1" dirty="0"/>
              <a:t>vv. </a:t>
            </a:r>
            <a:r>
              <a:rPr lang="en-US" b="1" i="1" dirty="0" err="1" smtClean="0"/>
              <a:t>interna</a:t>
            </a:r>
            <a:r>
              <a:rPr lang="en-US" b="1" i="1" dirty="0" smtClean="0"/>
              <a:t> </a:t>
            </a:r>
            <a:r>
              <a:rPr lang="en-US" b="1" i="1" dirty="0" err="1"/>
              <a:t>cerebri</a:t>
            </a:r>
            <a:r>
              <a:rPr lang="en-US" b="1" i="1" dirty="0" smtClean="0"/>
              <a:t>)</a:t>
            </a:r>
            <a:r>
              <a:rPr lang="uk-UA" b="1" i="1" dirty="0" smtClean="0"/>
              <a:t>;</a:t>
            </a:r>
            <a:r>
              <a:rPr lang="en-US" b="1" i="1" dirty="0" smtClean="0"/>
              <a:t> </a:t>
            </a:r>
            <a:endParaRPr lang="uk-UA" b="1" i="1" dirty="0" smtClean="0"/>
          </a:p>
          <a:p>
            <a:r>
              <a:rPr lang="uk-UA" b="1" i="1" dirty="0" smtClean="0"/>
              <a:t>4) </a:t>
            </a:r>
            <a:r>
              <a:rPr lang="ru-RU" b="1" i="1" dirty="0" err="1" smtClean="0"/>
              <a:t>базальні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вени</a:t>
            </a:r>
            <a:r>
              <a:rPr lang="ru-RU" b="1" i="1" dirty="0" smtClean="0"/>
              <a:t> </a:t>
            </a:r>
            <a:r>
              <a:rPr lang="ru-RU" b="1" i="1" dirty="0"/>
              <a:t>(</a:t>
            </a:r>
            <a:r>
              <a:rPr lang="en-US" b="1" i="1" dirty="0"/>
              <a:t>vv. </a:t>
            </a:r>
            <a:r>
              <a:rPr lang="en-US" b="1" i="1" dirty="0" err="1" smtClean="0"/>
              <a:t>basales</a:t>
            </a:r>
            <a:r>
              <a:rPr lang="en-US" b="1" i="1" dirty="0"/>
              <a:t>). </a:t>
            </a:r>
            <a:endParaRPr lang="uk-UA" b="1" i="1" dirty="0" smtClean="0"/>
          </a:p>
          <a:p>
            <a:r>
              <a:rPr lang="ru-RU" dirty="0" err="1" smtClean="0"/>
              <a:t>Внутрішні</a:t>
            </a:r>
            <a:r>
              <a:rPr lang="ru-RU" dirty="0" smtClean="0"/>
              <a:t> </a:t>
            </a:r>
            <a:r>
              <a:rPr lang="ru-RU" dirty="0" err="1"/>
              <a:t>мозкові</a:t>
            </a:r>
            <a:r>
              <a:rPr lang="ru-RU" dirty="0"/>
              <a:t> </a:t>
            </a:r>
            <a:r>
              <a:rPr lang="ru-RU" dirty="0" err="1"/>
              <a:t>вени</a:t>
            </a:r>
            <a:r>
              <a:rPr lang="ru-RU" dirty="0"/>
              <a:t> </a:t>
            </a:r>
            <a:r>
              <a:rPr lang="ru-RU" dirty="0" smtClean="0"/>
              <a:t>і </a:t>
            </a:r>
            <a:r>
              <a:rPr lang="ru-RU" dirty="0" err="1" smtClean="0"/>
              <a:t>базальні</a:t>
            </a:r>
            <a:r>
              <a:rPr lang="ru-RU" dirty="0" smtClean="0"/>
              <a:t> </a:t>
            </a:r>
            <a:r>
              <a:rPr lang="ru-RU" dirty="0" err="1" smtClean="0"/>
              <a:t>вени</a:t>
            </a:r>
            <a:r>
              <a:rPr lang="ru-RU" dirty="0" smtClean="0"/>
              <a:t>, </a:t>
            </a:r>
            <a:r>
              <a:rPr lang="ru-RU" dirty="0" err="1"/>
              <a:t>з'єднуючись</a:t>
            </a:r>
            <a:r>
              <a:rPr lang="ru-RU" dirty="0"/>
              <a:t>, </a:t>
            </a:r>
            <a:r>
              <a:rPr lang="ru-RU" dirty="0" err="1"/>
              <a:t>формують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b="1" i="1" dirty="0" smtClean="0"/>
              <a:t>5) </a:t>
            </a:r>
            <a:r>
              <a:rPr lang="ru-RU" b="1" i="1" dirty="0" err="1" smtClean="0"/>
              <a:t>велику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мозкову</a:t>
            </a:r>
            <a:r>
              <a:rPr lang="ru-RU" b="1" i="1" dirty="0" smtClean="0"/>
              <a:t> </a:t>
            </a:r>
            <a:r>
              <a:rPr lang="ru-RU" b="1" i="1" dirty="0"/>
              <a:t>вену </a:t>
            </a:r>
            <a:endParaRPr lang="ru-RU" b="1" i="1" dirty="0" smtClean="0"/>
          </a:p>
          <a:p>
            <a:r>
              <a:rPr lang="ru-RU" b="1" i="1" dirty="0" smtClean="0"/>
              <a:t>(</a:t>
            </a:r>
            <a:r>
              <a:rPr lang="en-US" b="1" i="1" dirty="0"/>
              <a:t>v. </a:t>
            </a:r>
            <a:r>
              <a:rPr lang="en-US" b="1" i="1" dirty="0" smtClean="0"/>
              <a:t>magna </a:t>
            </a:r>
            <a:r>
              <a:rPr lang="en-US" b="1" i="1" dirty="0" err="1"/>
              <a:t>cerebri</a:t>
            </a:r>
            <a:r>
              <a:rPr lang="en-US" b="1" i="1" dirty="0"/>
              <a:t>),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впадає</a:t>
            </a:r>
            <a:r>
              <a:rPr lang="ru-RU" dirty="0"/>
              <a:t> в </a:t>
            </a:r>
            <a:r>
              <a:rPr lang="ru-RU" dirty="0" err="1"/>
              <a:t>прямий</a:t>
            </a:r>
            <a:r>
              <a:rPr lang="ru-RU" dirty="0"/>
              <a:t> синус. </a:t>
            </a:r>
          </a:p>
        </p:txBody>
      </p:sp>
      <p:pic>
        <p:nvPicPr>
          <p:cNvPr id="1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" y="3717083"/>
            <a:ext cx="5148064" cy="310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1560" y="1916832"/>
            <a:ext cx="44332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u="sng" dirty="0">
                <a:solidFill>
                  <a:prstClr val="black"/>
                </a:solidFill>
              </a:rPr>
              <a:t>По </a:t>
            </a:r>
            <a:r>
              <a:rPr lang="ru-RU" u="sng" dirty="0" err="1">
                <a:solidFill>
                  <a:prstClr val="black"/>
                </a:solidFill>
              </a:rPr>
              <a:t>глибоких</a:t>
            </a:r>
            <a:r>
              <a:rPr lang="ru-RU" u="sng" dirty="0">
                <a:solidFill>
                  <a:prstClr val="black"/>
                </a:solidFill>
              </a:rPr>
              <a:t> венах кров </a:t>
            </a:r>
            <a:r>
              <a:rPr lang="ru-RU" u="sng" dirty="0" err="1">
                <a:solidFill>
                  <a:prstClr val="black"/>
                </a:solidFill>
              </a:rPr>
              <a:t>відтікає</a:t>
            </a:r>
            <a:r>
              <a:rPr lang="ru-RU" u="sng" dirty="0">
                <a:solidFill>
                  <a:prstClr val="black"/>
                </a:solidFill>
              </a:rPr>
              <a:t> </a:t>
            </a:r>
            <a:r>
              <a:rPr lang="ru-RU" u="sng" dirty="0" err="1" smtClean="0">
                <a:solidFill>
                  <a:prstClr val="black"/>
                </a:solidFill>
              </a:rPr>
              <a:t>від</a:t>
            </a:r>
            <a:r>
              <a:rPr lang="ru-RU" u="sng" dirty="0" smtClean="0">
                <a:solidFill>
                  <a:prstClr val="black"/>
                </a:solidFill>
              </a:rPr>
              <a:t>: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err="1" smtClean="0">
                <a:solidFill>
                  <a:prstClr val="black"/>
                </a:solidFill>
              </a:rPr>
              <a:t>базальних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ядер, </a:t>
            </a:r>
            <a:endParaRPr lang="ru-RU" dirty="0" smtClean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err="1" smtClean="0">
                <a:solidFill>
                  <a:prstClr val="black"/>
                </a:solidFill>
              </a:rPr>
              <a:t>стінок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бічних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шлуночків</a:t>
            </a:r>
            <a:r>
              <a:rPr lang="ru-RU" dirty="0">
                <a:solidFill>
                  <a:prstClr val="black"/>
                </a:solidFill>
              </a:rPr>
              <a:t> та </a:t>
            </a:r>
            <a:r>
              <a:rPr lang="ru-RU" dirty="0" err="1">
                <a:solidFill>
                  <a:prstClr val="black"/>
                </a:solidFill>
              </a:rPr>
              <a:t>їх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судинних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сплетінь</a:t>
            </a:r>
            <a:r>
              <a:rPr lang="ru-RU" dirty="0" smtClean="0">
                <a:solidFill>
                  <a:prstClr val="black"/>
                </a:solidFill>
              </a:rPr>
              <a:t>,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 err="1" smtClean="0">
                <a:solidFill>
                  <a:prstClr val="black"/>
                </a:solidFill>
              </a:rPr>
              <a:t>проміжного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мозку</a:t>
            </a:r>
            <a:r>
              <a:rPr lang="ru-RU" dirty="0">
                <a:solidFill>
                  <a:prstClr val="black"/>
                </a:solidFill>
              </a:rPr>
              <a:t>. </a:t>
            </a:r>
          </a:p>
        </p:txBody>
      </p:sp>
      <p:pic>
        <p:nvPicPr>
          <p:cNvPr id="29700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5"/>
          <a:stretch/>
        </p:blipFill>
        <p:spPr bwMode="auto">
          <a:xfrm>
            <a:off x="-1" y="11653"/>
            <a:ext cx="5292079" cy="377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89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27984" y="19665"/>
            <a:ext cx="47160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err="1" smtClean="0"/>
              <a:t>Середньомозкові</a:t>
            </a:r>
            <a:r>
              <a:rPr lang="ru-RU" b="1" u="sng" dirty="0" smtClean="0"/>
              <a:t> </a:t>
            </a:r>
            <a:r>
              <a:rPr lang="ru-RU" b="1" u="sng" dirty="0" err="1"/>
              <a:t>вени</a:t>
            </a:r>
            <a:r>
              <a:rPr lang="ru-RU" b="1" u="sng" dirty="0"/>
              <a:t> (</a:t>
            </a:r>
            <a:r>
              <a:rPr lang="en-US" b="1" u="sng" dirty="0"/>
              <a:t>venae </a:t>
            </a:r>
            <a:r>
              <a:rPr lang="en-US" b="1" u="sng" dirty="0" err="1"/>
              <a:t>trunci</a:t>
            </a:r>
            <a:r>
              <a:rPr lang="en-US" b="1" u="sng" dirty="0"/>
              <a:t> </a:t>
            </a:r>
            <a:r>
              <a:rPr lang="en-US" b="1" u="sng" dirty="0" err="1"/>
              <a:t>encephali</a:t>
            </a:r>
            <a:r>
              <a:rPr lang="en-US" b="1" u="sng" dirty="0"/>
              <a:t>): </a:t>
            </a:r>
            <a:endParaRPr lang="uk-UA" b="1" u="sng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i="1" dirty="0" err="1" smtClean="0"/>
              <a:t>передня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мостосередньомозкова</a:t>
            </a:r>
            <a:r>
              <a:rPr lang="ru-RU" b="1" i="1" dirty="0" smtClean="0"/>
              <a:t> </a:t>
            </a:r>
            <a:r>
              <a:rPr lang="ru-RU" b="1" i="1" dirty="0"/>
              <a:t>вена (</a:t>
            </a:r>
            <a:r>
              <a:rPr lang="en-US" b="1" i="1" dirty="0"/>
              <a:t>v. </a:t>
            </a:r>
            <a:r>
              <a:rPr lang="en-US" b="1" i="1" dirty="0" err="1" smtClean="0"/>
              <a:t>pontomesencephalica</a:t>
            </a:r>
            <a:r>
              <a:rPr lang="en-US" b="1" i="1" dirty="0" smtClean="0"/>
              <a:t>)</a:t>
            </a:r>
            <a:r>
              <a:rPr lang="uk-UA" b="1" i="1" dirty="0" smtClean="0"/>
              <a:t> (29)</a:t>
            </a:r>
            <a:r>
              <a:rPr lang="en-US" b="1" i="1" dirty="0" smtClean="0"/>
              <a:t>;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i="1" dirty="0" err="1" smtClean="0"/>
              <a:t>вени</a:t>
            </a:r>
            <a:r>
              <a:rPr lang="ru-RU" b="1" i="1" dirty="0" smtClean="0"/>
              <a:t> </a:t>
            </a:r>
            <a:r>
              <a:rPr lang="ru-RU" b="1" i="1" dirty="0"/>
              <a:t>моста (</a:t>
            </a:r>
            <a:r>
              <a:rPr lang="en-US" b="1" i="1" dirty="0"/>
              <a:t>vv. </a:t>
            </a:r>
            <a:r>
              <a:rPr lang="en-US" b="1" i="1" dirty="0" err="1"/>
              <a:t>pontis</a:t>
            </a:r>
            <a:r>
              <a:rPr lang="en-US" b="1" i="1" dirty="0" smtClean="0"/>
              <a:t>)</a:t>
            </a:r>
            <a:r>
              <a:rPr lang="uk-UA" b="1" i="1" dirty="0" smtClean="0"/>
              <a:t>;</a:t>
            </a:r>
            <a:r>
              <a:rPr lang="en-US" b="1" i="1" dirty="0" smtClean="0"/>
              <a:t> </a:t>
            </a:r>
            <a:endParaRPr lang="ru-RU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i="1" dirty="0" err="1" smtClean="0"/>
              <a:t>вени</a:t>
            </a:r>
            <a:r>
              <a:rPr lang="ru-RU" b="1" i="1" dirty="0" smtClean="0"/>
              <a:t> </a:t>
            </a:r>
            <a:r>
              <a:rPr lang="ru-RU" b="1" i="1" dirty="0" err="1"/>
              <a:t>довгастого</a:t>
            </a:r>
            <a:r>
              <a:rPr lang="ru-RU" b="1" i="1" dirty="0"/>
              <a:t> </a:t>
            </a:r>
            <a:r>
              <a:rPr lang="ru-RU" b="1" i="1" dirty="0" err="1"/>
              <a:t>мозку</a:t>
            </a:r>
            <a:r>
              <a:rPr lang="ru-RU" b="1" i="1" dirty="0"/>
              <a:t> (</a:t>
            </a:r>
            <a:r>
              <a:rPr lang="en-US" b="1" i="1" dirty="0"/>
              <a:t>vv. medullae </a:t>
            </a:r>
            <a:r>
              <a:rPr lang="en-US" b="1" i="1" dirty="0" err="1"/>
              <a:t>oblongatae</a:t>
            </a:r>
            <a:r>
              <a:rPr lang="en-US" b="1" i="1" dirty="0" smtClean="0"/>
              <a:t>)</a:t>
            </a:r>
            <a:r>
              <a:rPr lang="uk-UA" b="1" i="1" dirty="0" smtClean="0"/>
              <a:t> (26)</a:t>
            </a:r>
            <a:r>
              <a:rPr lang="en-US" b="1" i="1" dirty="0" smtClean="0"/>
              <a:t>. </a:t>
            </a:r>
            <a:endParaRPr lang="uk-UA" b="1" i="1" dirty="0" smtClean="0"/>
          </a:p>
          <a:p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вени</a:t>
            </a:r>
            <a:r>
              <a:rPr lang="ru-RU" dirty="0"/>
              <a:t> </a:t>
            </a:r>
            <a:r>
              <a:rPr lang="ru-RU" dirty="0" err="1"/>
              <a:t>відводять</a:t>
            </a:r>
            <a:r>
              <a:rPr lang="ru-RU" dirty="0"/>
              <a:t> кров </a:t>
            </a:r>
            <a:r>
              <a:rPr lang="ru-RU" dirty="0" smtClean="0"/>
              <a:t>у </a:t>
            </a:r>
            <a:r>
              <a:rPr lang="ru-RU" dirty="0" err="1"/>
              <a:t>базальні</a:t>
            </a:r>
            <a:r>
              <a:rPr lang="ru-RU" dirty="0"/>
              <a:t> </a:t>
            </a:r>
            <a:r>
              <a:rPr lang="ru-RU" dirty="0" err="1" smtClean="0"/>
              <a:t>вени</a:t>
            </a:r>
            <a:r>
              <a:rPr lang="ru-RU" dirty="0" smtClean="0"/>
              <a:t> (34). </a:t>
            </a:r>
          </a:p>
          <a:p>
            <a:r>
              <a:rPr lang="ru-RU" b="1" u="sng" dirty="0" smtClean="0"/>
              <a:t>Вени </a:t>
            </a:r>
            <a:r>
              <a:rPr lang="ru-RU" b="1" u="sng" dirty="0" err="1"/>
              <a:t>мозочка</a:t>
            </a:r>
            <a:r>
              <a:rPr lang="ru-RU" b="1" u="sng" dirty="0"/>
              <a:t> (</a:t>
            </a:r>
            <a:r>
              <a:rPr lang="en-US" b="1" u="sng" dirty="0"/>
              <a:t>v. </a:t>
            </a:r>
            <a:r>
              <a:rPr lang="en-US" b="1" u="sng" dirty="0" err="1" smtClean="0"/>
              <a:t>cerebelli</a:t>
            </a:r>
            <a:r>
              <a:rPr lang="en-US" b="1" u="sng" dirty="0" smtClean="0"/>
              <a:t>)</a:t>
            </a:r>
            <a:r>
              <a:rPr lang="uk-UA" b="1" u="sng" dirty="0" smtClean="0"/>
              <a:t>:</a:t>
            </a:r>
            <a:r>
              <a:rPr lang="en-US" b="1" u="sng" dirty="0" smtClean="0"/>
              <a:t> </a:t>
            </a:r>
            <a:endParaRPr lang="uk-UA" b="1" u="sng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i="1" dirty="0" err="1" smtClean="0"/>
              <a:t>верхні</a:t>
            </a:r>
            <a:r>
              <a:rPr lang="ru-RU" b="1" i="1" dirty="0" smtClean="0"/>
              <a:t> </a:t>
            </a:r>
            <a:r>
              <a:rPr lang="ru-RU" dirty="0" smtClean="0"/>
              <a:t>та</a:t>
            </a:r>
            <a:r>
              <a:rPr lang="ru-RU" b="1" i="1" dirty="0" smtClean="0"/>
              <a:t> </a:t>
            </a:r>
            <a:r>
              <a:rPr lang="ru-RU" b="1" i="1" dirty="0" err="1" smtClean="0"/>
              <a:t>нижні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вени</a:t>
            </a:r>
            <a:r>
              <a:rPr lang="ru-RU" b="1" i="1" dirty="0" smtClean="0"/>
              <a:t> червяка </a:t>
            </a:r>
            <a:r>
              <a:rPr lang="ru-RU" sz="1600" b="1" i="1" dirty="0" smtClean="0"/>
              <a:t>(14,15),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i="1" dirty="0" err="1" smtClean="0"/>
              <a:t>верхні</a:t>
            </a:r>
            <a:r>
              <a:rPr lang="ru-RU" b="1" i="1" dirty="0" smtClean="0"/>
              <a:t> </a:t>
            </a:r>
            <a:r>
              <a:rPr lang="ru-RU" dirty="0" smtClean="0"/>
              <a:t>та</a:t>
            </a:r>
            <a:r>
              <a:rPr lang="ru-RU" b="1" i="1" dirty="0" smtClean="0"/>
              <a:t> </a:t>
            </a:r>
            <a:r>
              <a:rPr lang="ru-RU" b="1" i="1" dirty="0" err="1" smtClean="0"/>
              <a:t>нижні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вени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мозочка</a:t>
            </a:r>
            <a:r>
              <a:rPr lang="ru-RU" b="1" i="1" dirty="0"/>
              <a:t> </a:t>
            </a:r>
            <a:r>
              <a:rPr lang="ru-RU" sz="1600" b="1" i="1" dirty="0"/>
              <a:t>(</a:t>
            </a:r>
            <a:r>
              <a:rPr lang="ru-RU" sz="1600" b="1" i="1" dirty="0" smtClean="0"/>
              <a:t>18,19),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i="1" dirty="0" err="1" smtClean="0"/>
              <a:t>передцентральна</a:t>
            </a:r>
            <a:r>
              <a:rPr lang="ru-RU" b="1" i="1" dirty="0" smtClean="0"/>
              <a:t> вена </a:t>
            </a:r>
            <a:r>
              <a:rPr lang="ru-RU" b="1" i="1" dirty="0" err="1"/>
              <a:t>мозочка</a:t>
            </a:r>
            <a:r>
              <a:rPr lang="ru-RU" b="1" i="1" dirty="0"/>
              <a:t>. </a:t>
            </a:r>
            <a:r>
              <a:rPr lang="ru-RU" dirty="0"/>
              <a:t>Вони </a:t>
            </a:r>
            <a:r>
              <a:rPr lang="ru-RU" dirty="0" err="1"/>
              <a:t>відводять</a:t>
            </a:r>
            <a:r>
              <a:rPr lang="ru-RU" dirty="0"/>
              <a:t> кров у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мозкову</a:t>
            </a:r>
            <a:r>
              <a:rPr lang="ru-RU" dirty="0"/>
              <a:t> вену, а </a:t>
            </a:r>
            <a:r>
              <a:rPr lang="ru-RU" dirty="0" err="1"/>
              <a:t>також</a:t>
            </a:r>
            <a:r>
              <a:rPr lang="ru-RU" dirty="0"/>
              <a:t> в </a:t>
            </a:r>
            <a:r>
              <a:rPr lang="ru-RU" dirty="0" err="1" smtClean="0"/>
              <a:t>прямий</a:t>
            </a:r>
            <a:r>
              <a:rPr lang="ru-RU" dirty="0"/>
              <a:t>, </a:t>
            </a:r>
            <a:r>
              <a:rPr lang="ru-RU" dirty="0" err="1"/>
              <a:t>поперечний</a:t>
            </a:r>
            <a:r>
              <a:rPr lang="ru-RU" dirty="0"/>
              <a:t> і </a:t>
            </a:r>
            <a:r>
              <a:rPr lang="ru-RU" dirty="0" err="1"/>
              <a:t>нижній</a:t>
            </a:r>
            <a:r>
              <a:rPr lang="ru-RU" dirty="0"/>
              <a:t> </a:t>
            </a:r>
            <a:r>
              <a:rPr lang="ru-RU" dirty="0" err="1"/>
              <a:t>кам'янистий</a:t>
            </a:r>
            <a:r>
              <a:rPr lang="ru-RU" dirty="0"/>
              <a:t> </a:t>
            </a:r>
            <a:r>
              <a:rPr lang="ru-RU" dirty="0" err="1"/>
              <a:t>синуси</a:t>
            </a:r>
            <a:r>
              <a:rPr lang="ru-RU" dirty="0"/>
              <a:t>.</a:t>
            </a:r>
          </a:p>
        </p:txBody>
      </p:sp>
      <p:pic>
        <p:nvPicPr>
          <p:cNvPr id="33794" name="Picture 2" descr="ÐÐ°ÑÑÐ¸Ð½ÐºÐ¸ Ð¿Ð¾ Ð·Ð°Ð¿ÑÐ¾ÑÑ ÑÑÐµÐ´Ð½Ð¸Ðµ Ð¼Ð¾Ð·Ð³Ð¾Ð²ÑÐµ Ð²ÐµÐ½Ñ Ð³Ð¾Ð»Ð¾Ð²Ð½Ð¾Ð³Ð¾ Ð¼Ð¾Ð·Ð³Ð°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299"/>
            <a:ext cx="4320480" cy="385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97" y="4293096"/>
            <a:ext cx="910850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/>
              <a:t>Вени </a:t>
            </a:r>
            <a:r>
              <a:rPr lang="ru-RU" sz="1400" b="1" u="sng" dirty="0" err="1"/>
              <a:t>задньої</a:t>
            </a:r>
            <a:r>
              <a:rPr lang="ru-RU" sz="1400" b="1" u="sng" dirty="0"/>
              <a:t> </a:t>
            </a:r>
            <a:r>
              <a:rPr lang="ru-RU" sz="1400" b="1" u="sng" dirty="0" err="1"/>
              <a:t>черепної</a:t>
            </a:r>
            <a:r>
              <a:rPr lang="ru-RU" sz="1400" b="1" u="sng" dirty="0"/>
              <a:t> </a:t>
            </a:r>
            <a:r>
              <a:rPr lang="ru-RU" sz="1400" b="1" u="sng" dirty="0" smtClean="0"/>
              <a:t>ямки:</a:t>
            </a:r>
            <a:endParaRPr lang="ru-RU" sz="1400" b="1" u="sng" dirty="0"/>
          </a:p>
          <a:p>
            <a:r>
              <a:rPr lang="ru-RU" sz="1400" dirty="0"/>
              <a:t>1 - подушка </a:t>
            </a:r>
            <a:r>
              <a:rPr lang="ru-RU" sz="1400" dirty="0" err="1"/>
              <a:t>лівого</a:t>
            </a:r>
            <a:r>
              <a:rPr lang="ru-RU" sz="1400" dirty="0"/>
              <a:t> таламуса; 2 - подушка правого таламуса; 3 - </a:t>
            </a:r>
            <a:r>
              <a:rPr lang="ru-RU" sz="1400" dirty="0" err="1"/>
              <a:t>внутрішні</a:t>
            </a:r>
            <a:r>
              <a:rPr lang="ru-RU" sz="1400" dirty="0"/>
              <a:t> </a:t>
            </a:r>
            <a:r>
              <a:rPr lang="ru-RU" sz="1400" dirty="0" err="1"/>
              <a:t>мозкові</a:t>
            </a:r>
            <a:r>
              <a:rPr lang="ru-RU" sz="1400" dirty="0"/>
              <a:t> </a:t>
            </a:r>
            <a:r>
              <a:rPr lang="ru-RU" sz="1400" dirty="0" err="1"/>
              <a:t>вени</a:t>
            </a:r>
            <a:r>
              <a:rPr lang="ru-RU" sz="1400" dirty="0"/>
              <a:t>; 4 - валик мозолистого </a:t>
            </a:r>
            <a:r>
              <a:rPr lang="ru-RU" sz="1400" dirty="0" err="1"/>
              <a:t>тіла</a:t>
            </a:r>
            <a:r>
              <a:rPr lang="ru-RU" sz="1400" dirty="0"/>
              <a:t>; 5 - велика </a:t>
            </a:r>
            <a:r>
              <a:rPr lang="ru-RU" sz="1400" dirty="0" err="1"/>
              <a:t>мозкова</a:t>
            </a:r>
            <a:r>
              <a:rPr lang="ru-RU" sz="1400" dirty="0"/>
              <a:t> вена; 6 - </a:t>
            </a:r>
            <a:r>
              <a:rPr lang="ru-RU" sz="1400" dirty="0" err="1"/>
              <a:t>задня</a:t>
            </a:r>
            <a:r>
              <a:rPr lang="ru-RU" sz="1400" dirty="0"/>
              <a:t> вена мозолистого </a:t>
            </a:r>
            <a:r>
              <a:rPr lang="ru-RU" sz="1400" dirty="0" err="1"/>
              <a:t>тіла</a:t>
            </a:r>
            <a:r>
              <a:rPr lang="ru-RU" sz="1400" dirty="0"/>
              <a:t>; 7 - </a:t>
            </a:r>
            <a:r>
              <a:rPr lang="ru-RU" sz="1400" dirty="0" err="1"/>
              <a:t>нижній</a:t>
            </a:r>
            <a:r>
              <a:rPr lang="ru-RU" sz="1400" dirty="0"/>
              <a:t> </a:t>
            </a:r>
            <a:r>
              <a:rPr lang="ru-RU" sz="1400" dirty="0" err="1"/>
              <a:t>сагітальний</a:t>
            </a:r>
            <a:r>
              <a:rPr lang="ru-RU" sz="1400" dirty="0"/>
              <a:t> синус; 8 - </a:t>
            </a:r>
            <a:r>
              <a:rPr lang="ru-RU" sz="1400" dirty="0" err="1"/>
              <a:t>прямий</a:t>
            </a:r>
            <a:r>
              <a:rPr lang="ru-RU" sz="1400" dirty="0"/>
              <a:t> синус; 9 - серп </a:t>
            </a:r>
            <a:r>
              <a:rPr lang="ru-RU" sz="1400" dirty="0" err="1"/>
              <a:t>мозку</a:t>
            </a:r>
            <a:r>
              <a:rPr lang="ru-RU" sz="1400" dirty="0"/>
              <a:t>; 10 - намет </a:t>
            </a:r>
            <a:r>
              <a:rPr lang="ru-RU" sz="1400" dirty="0" err="1"/>
              <a:t>мозочка</a:t>
            </a:r>
            <a:r>
              <a:rPr lang="ru-RU" sz="1400" dirty="0"/>
              <a:t>; 11 - </a:t>
            </a:r>
            <a:r>
              <a:rPr lang="ru-RU" sz="1400" dirty="0" err="1"/>
              <a:t>стік</a:t>
            </a:r>
            <a:r>
              <a:rPr lang="ru-RU" sz="1400" dirty="0"/>
              <a:t> </a:t>
            </a:r>
            <a:r>
              <a:rPr lang="ru-RU" sz="1400" dirty="0" err="1"/>
              <a:t>синусів</a:t>
            </a:r>
            <a:r>
              <a:rPr lang="ru-RU" sz="1400" dirty="0"/>
              <a:t>; 12 - </a:t>
            </a:r>
            <a:r>
              <a:rPr lang="ru-RU" sz="1400" dirty="0" err="1"/>
              <a:t>поперечний</a:t>
            </a:r>
            <a:r>
              <a:rPr lang="ru-RU" sz="1400" dirty="0"/>
              <a:t> синус; 13 - </a:t>
            </a:r>
            <a:r>
              <a:rPr lang="ru-RU" sz="1400" dirty="0" err="1"/>
              <a:t>верхній</a:t>
            </a:r>
            <a:r>
              <a:rPr lang="ru-RU" sz="1400" dirty="0"/>
              <a:t> </a:t>
            </a:r>
            <a:r>
              <a:rPr lang="ru-RU" sz="1400" dirty="0" err="1"/>
              <a:t>сагітальний</a:t>
            </a:r>
            <a:r>
              <a:rPr lang="ru-RU" sz="1400" dirty="0"/>
              <a:t> синус; 14 - </a:t>
            </a:r>
            <a:r>
              <a:rPr lang="ru-RU" sz="1400" dirty="0" err="1"/>
              <a:t>верхня</a:t>
            </a:r>
            <a:r>
              <a:rPr lang="ru-RU" sz="1400" dirty="0"/>
              <a:t> вена </a:t>
            </a:r>
            <a:r>
              <a:rPr lang="ru-RU" sz="1400" dirty="0" smtClean="0"/>
              <a:t>червяка; </a:t>
            </a:r>
            <a:r>
              <a:rPr lang="ru-RU" sz="1400" dirty="0"/>
              <a:t>15 - </a:t>
            </a:r>
            <a:r>
              <a:rPr lang="ru-RU" sz="1400" dirty="0" err="1"/>
              <a:t>нижня</a:t>
            </a:r>
            <a:r>
              <a:rPr lang="ru-RU" sz="1400" dirty="0"/>
              <a:t> вена </a:t>
            </a:r>
            <a:r>
              <a:rPr lang="ru-RU" sz="1400" dirty="0" smtClean="0"/>
              <a:t>червяка; </a:t>
            </a:r>
            <a:r>
              <a:rPr lang="ru-RU" sz="1400" dirty="0"/>
              <a:t>16 - серп </a:t>
            </a:r>
            <a:r>
              <a:rPr lang="ru-RU" sz="1400" dirty="0" err="1"/>
              <a:t>мозочка</a:t>
            </a:r>
            <a:r>
              <a:rPr lang="ru-RU" sz="1400" dirty="0"/>
              <a:t> і </a:t>
            </a:r>
            <a:r>
              <a:rPr lang="ru-RU" sz="1400" dirty="0" err="1"/>
              <a:t>потиличний</a:t>
            </a:r>
            <a:r>
              <a:rPr lang="ru-RU" sz="1400" dirty="0"/>
              <a:t> синус; 17, 19 - </a:t>
            </a:r>
            <a:r>
              <a:rPr lang="ru-RU" sz="1400" dirty="0" err="1"/>
              <a:t>нижні</a:t>
            </a:r>
            <a:r>
              <a:rPr lang="ru-RU" sz="1400" dirty="0"/>
              <a:t> </a:t>
            </a:r>
            <a:r>
              <a:rPr lang="ru-RU" sz="1400" dirty="0" err="1"/>
              <a:t>вени</a:t>
            </a:r>
            <a:r>
              <a:rPr lang="ru-RU" sz="1400" dirty="0"/>
              <a:t> </a:t>
            </a:r>
            <a:r>
              <a:rPr lang="ru-RU" sz="1400" dirty="0" err="1"/>
              <a:t>мозочка</a:t>
            </a:r>
            <a:r>
              <a:rPr lang="ru-RU" sz="1400" dirty="0"/>
              <a:t>; 18 - </a:t>
            </a:r>
            <a:r>
              <a:rPr lang="ru-RU" sz="1400" dirty="0" err="1"/>
              <a:t>верхня</a:t>
            </a:r>
            <a:r>
              <a:rPr lang="ru-RU" sz="1400" dirty="0"/>
              <a:t> вена </a:t>
            </a:r>
            <a:r>
              <a:rPr lang="ru-RU" sz="1400" dirty="0" err="1"/>
              <a:t>мозочка</a:t>
            </a:r>
            <a:r>
              <a:rPr lang="ru-RU" sz="1400" dirty="0"/>
              <a:t>; 20 - вена мозжечково-</a:t>
            </a:r>
            <a:r>
              <a:rPr lang="ru-RU" sz="1400" dirty="0" err="1"/>
              <a:t>мозкової</a:t>
            </a:r>
            <a:r>
              <a:rPr lang="ru-RU" sz="1400" dirty="0"/>
              <a:t> </a:t>
            </a:r>
            <a:r>
              <a:rPr lang="ru-RU" sz="1400" dirty="0" err="1"/>
              <a:t>цистерни</a:t>
            </a:r>
            <a:r>
              <a:rPr lang="ru-RU" sz="1400" dirty="0"/>
              <a:t>; 21 - </a:t>
            </a:r>
            <a:r>
              <a:rPr lang="ru-RU" sz="1400" dirty="0" err="1"/>
              <a:t>задня</a:t>
            </a:r>
            <a:r>
              <a:rPr lang="ru-RU" sz="1400" dirty="0"/>
              <a:t> </a:t>
            </a:r>
            <a:r>
              <a:rPr lang="ru-RU" sz="1400" dirty="0" err="1"/>
              <a:t>спинномозкова</a:t>
            </a:r>
            <a:r>
              <a:rPr lang="ru-RU" sz="1400" dirty="0"/>
              <a:t> вена; 22 - </a:t>
            </a:r>
            <a:r>
              <a:rPr lang="ru-RU" sz="1400" dirty="0" err="1"/>
              <a:t>четвертий</a:t>
            </a:r>
            <a:r>
              <a:rPr lang="ru-RU" sz="1400" dirty="0"/>
              <a:t> </a:t>
            </a:r>
            <a:r>
              <a:rPr lang="ru-RU" sz="1400" dirty="0" err="1"/>
              <a:t>шлуночок</a:t>
            </a:r>
            <a:r>
              <a:rPr lang="ru-RU" sz="1400" dirty="0"/>
              <a:t>; 23 - </a:t>
            </a:r>
            <a:r>
              <a:rPr lang="ru-RU" sz="1400" dirty="0" err="1"/>
              <a:t>передня</a:t>
            </a:r>
            <a:r>
              <a:rPr lang="ru-RU" sz="1400" dirty="0"/>
              <a:t> </a:t>
            </a:r>
            <a:r>
              <a:rPr lang="ru-RU" sz="1400" dirty="0" err="1"/>
              <a:t>спинномозкова</a:t>
            </a:r>
            <a:r>
              <a:rPr lang="ru-RU" sz="1400" dirty="0"/>
              <a:t> вена; 24 - </a:t>
            </a:r>
            <a:r>
              <a:rPr lang="ru-RU" sz="1400" dirty="0" err="1"/>
              <a:t>мозочкові</a:t>
            </a:r>
            <a:r>
              <a:rPr lang="ru-RU" sz="1400" dirty="0"/>
              <a:t> </a:t>
            </a:r>
            <a:r>
              <a:rPr lang="ru-RU" sz="1400" dirty="0" err="1"/>
              <a:t>ніжки</a:t>
            </a:r>
            <a:r>
              <a:rPr lang="ru-RU" sz="1400" dirty="0"/>
              <a:t>; 25 - вена </a:t>
            </a:r>
            <a:r>
              <a:rPr lang="ru-RU" sz="1400" dirty="0" err="1" smtClean="0"/>
              <a:t>латеральної</a:t>
            </a:r>
            <a:r>
              <a:rPr lang="ru-RU" sz="1400" dirty="0" smtClean="0"/>
              <a:t> </a:t>
            </a:r>
            <a:r>
              <a:rPr lang="ru-RU" sz="1400" dirty="0" err="1"/>
              <a:t>кишені</a:t>
            </a:r>
            <a:r>
              <a:rPr lang="ru-RU" sz="1400" dirty="0"/>
              <a:t> четвертого </a:t>
            </a:r>
            <a:r>
              <a:rPr lang="ru-RU" sz="1400" dirty="0" err="1"/>
              <a:t>шлуночка</a:t>
            </a:r>
            <a:r>
              <a:rPr lang="ru-RU" sz="1400" dirty="0"/>
              <a:t>; 26 - вена </a:t>
            </a:r>
            <a:r>
              <a:rPr lang="ru-RU" sz="1400" dirty="0" err="1"/>
              <a:t>довгастого</a:t>
            </a:r>
            <a:r>
              <a:rPr lang="ru-RU" sz="1400" dirty="0"/>
              <a:t> </a:t>
            </a:r>
            <a:r>
              <a:rPr lang="ru-RU" sz="1400" dirty="0" err="1"/>
              <a:t>мозку</a:t>
            </a:r>
            <a:r>
              <a:rPr lang="ru-RU" sz="1400" dirty="0"/>
              <a:t>; 27 - </a:t>
            </a:r>
            <a:r>
              <a:rPr lang="ru-RU" sz="1400" dirty="0" err="1"/>
              <a:t>латеральна</a:t>
            </a:r>
            <a:r>
              <a:rPr lang="ru-RU" sz="1400" dirty="0"/>
              <a:t> вена моста; 28 - </a:t>
            </a:r>
            <a:r>
              <a:rPr lang="ru-RU" sz="1400" dirty="0" err="1"/>
              <a:t>кам'яниста</a:t>
            </a:r>
            <a:r>
              <a:rPr lang="ru-RU" sz="1400" dirty="0"/>
              <a:t> вена; 29 - </a:t>
            </a:r>
            <a:r>
              <a:rPr lang="ru-RU" sz="1400" dirty="0" err="1" smtClean="0"/>
              <a:t>мосто-середньомозкова</a:t>
            </a:r>
            <a:r>
              <a:rPr lang="ru-RU" sz="1400" dirty="0" smtClean="0"/>
              <a:t> </a:t>
            </a:r>
            <a:r>
              <a:rPr lang="ru-RU" sz="1400" dirty="0"/>
              <a:t>вена; 30 - </a:t>
            </a:r>
            <a:r>
              <a:rPr lang="ru-RU" sz="1400" dirty="0" err="1"/>
              <a:t>передня</a:t>
            </a:r>
            <a:r>
              <a:rPr lang="ru-RU" sz="1400" dirty="0"/>
              <a:t> </a:t>
            </a:r>
            <a:r>
              <a:rPr lang="ru-RU" sz="1400" dirty="0" err="1"/>
              <a:t>мозкова</a:t>
            </a:r>
            <a:r>
              <a:rPr lang="ru-RU" sz="1400" dirty="0"/>
              <a:t> вена; 31 - </a:t>
            </a:r>
            <a:r>
              <a:rPr lang="ru-RU" sz="1400" dirty="0" err="1"/>
              <a:t>глибока</a:t>
            </a:r>
            <a:r>
              <a:rPr lang="ru-RU" sz="1400" dirty="0"/>
              <a:t> </a:t>
            </a:r>
            <a:r>
              <a:rPr lang="ru-RU" sz="1400" dirty="0" err="1"/>
              <a:t>середня</a:t>
            </a:r>
            <a:r>
              <a:rPr lang="ru-RU" sz="1400" dirty="0"/>
              <a:t> </a:t>
            </a:r>
            <a:r>
              <a:rPr lang="ru-RU" sz="1400" dirty="0" err="1"/>
              <a:t>мозкова</a:t>
            </a:r>
            <a:r>
              <a:rPr lang="ru-RU" sz="1400" dirty="0"/>
              <a:t> вена; 32 - </a:t>
            </a:r>
            <a:r>
              <a:rPr lang="ru-RU" sz="1400" dirty="0" err="1"/>
              <a:t>латеральна</a:t>
            </a:r>
            <a:r>
              <a:rPr lang="ru-RU" sz="1400" dirty="0"/>
              <a:t> среднемозгового вена; 33 - </a:t>
            </a:r>
            <a:r>
              <a:rPr lang="ru-RU" sz="1400" dirty="0" err="1"/>
              <a:t>ножковая</a:t>
            </a:r>
            <a:r>
              <a:rPr lang="ru-RU" sz="1400" dirty="0"/>
              <a:t> вена; 34 - </a:t>
            </a:r>
            <a:r>
              <a:rPr lang="ru-RU" sz="1400" dirty="0" err="1"/>
              <a:t>базальна</a:t>
            </a:r>
            <a:r>
              <a:rPr lang="ru-RU" sz="1400" dirty="0"/>
              <a:t> вена</a:t>
            </a:r>
          </a:p>
        </p:txBody>
      </p:sp>
    </p:spTree>
    <p:extLst>
      <p:ext uri="{BB962C8B-B14F-4D97-AF65-F5344CB8AC3E}">
        <p14:creationId xmlns:p14="http://schemas.microsoft.com/office/powerpoint/2010/main" val="368287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uk-UA" b="1" dirty="0" err="1"/>
              <a:t>Позачерепні</a:t>
            </a:r>
            <a:r>
              <a:rPr lang="uk-UA" b="1" dirty="0"/>
              <a:t> притоки внутрішньої яремної вени</a:t>
            </a:r>
            <a:endParaRPr lang="ru-RU" dirty="0"/>
          </a:p>
        </p:txBody>
      </p:sp>
      <p:pic>
        <p:nvPicPr>
          <p:cNvPr id="1843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94" y="1628800"/>
            <a:ext cx="525619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91716" y="1772816"/>
            <a:ext cx="3528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 smtClean="0"/>
              <a:t>1) глоткові вени; </a:t>
            </a:r>
            <a:endParaRPr lang="ru-RU" dirty="0"/>
          </a:p>
          <a:p>
            <a:r>
              <a:rPr lang="uk-UA" dirty="0"/>
              <a:t>2) язикова </a:t>
            </a:r>
            <a:r>
              <a:rPr lang="uk-UA" dirty="0" smtClean="0"/>
              <a:t>вена; </a:t>
            </a:r>
            <a:endParaRPr lang="ru-RU" dirty="0"/>
          </a:p>
          <a:p>
            <a:r>
              <a:rPr lang="uk-UA" dirty="0"/>
              <a:t>3) верхня щитоподібна </a:t>
            </a:r>
            <a:r>
              <a:rPr lang="uk-UA" dirty="0" smtClean="0"/>
              <a:t>вена;</a:t>
            </a:r>
            <a:endParaRPr lang="ru-RU" dirty="0"/>
          </a:p>
          <a:p>
            <a:r>
              <a:rPr lang="uk-UA" dirty="0"/>
              <a:t>4) лицьова </a:t>
            </a:r>
            <a:r>
              <a:rPr lang="uk-UA" dirty="0" smtClean="0"/>
              <a:t>вена; </a:t>
            </a:r>
          </a:p>
          <a:p>
            <a:r>
              <a:rPr lang="uk-UA" dirty="0" smtClean="0"/>
              <a:t>5</a:t>
            </a:r>
            <a:r>
              <a:rPr lang="uk-UA" dirty="0"/>
              <a:t>) </a:t>
            </a:r>
            <a:r>
              <a:rPr lang="uk-UA" dirty="0" err="1"/>
              <a:t>занижньощелепна</a:t>
            </a:r>
            <a:r>
              <a:rPr lang="uk-UA" dirty="0"/>
              <a:t> </a:t>
            </a:r>
            <a:r>
              <a:rPr lang="uk-UA" dirty="0" smtClean="0"/>
              <a:t>вена. </a:t>
            </a:r>
          </a:p>
        </p:txBody>
      </p:sp>
    </p:spTree>
    <p:extLst>
      <p:ext uri="{BB962C8B-B14F-4D97-AF65-F5344CB8AC3E}">
        <p14:creationId xmlns:p14="http://schemas.microsoft.com/office/powerpoint/2010/main" val="347939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785387" y="162178"/>
            <a:ext cx="42511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/>
              <a:t>Глоткові вени (</a:t>
            </a:r>
            <a:r>
              <a:rPr lang="uk-UA" b="1" i="1" dirty="0" err="1"/>
              <a:t>vv.pharyngeales</a:t>
            </a:r>
            <a:r>
              <a:rPr lang="uk-UA" b="1" i="1" dirty="0"/>
              <a:t>), </a:t>
            </a:r>
            <a:r>
              <a:rPr lang="uk-UA" dirty="0"/>
              <a:t>безклапанні, відводять кров з </a:t>
            </a:r>
            <a:r>
              <a:rPr lang="uk-UA" i="1" dirty="0" smtClean="0"/>
              <a:t>глоткового </a:t>
            </a:r>
            <a:r>
              <a:rPr lang="uk-UA" i="1" dirty="0"/>
              <a:t>сплетення (</a:t>
            </a:r>
            <a:r>
              <a:rPr lang="uk-UA" i="1" dirty="0" err="1"/>
              <a:t>plexus</a:t>
            </a:r>
            <a:r>
              <a:rPr lang="uk-UA" i="1" dirty="0"/>
              <a:t> </a:t>
            </a:r>
            <a:r>
              <a:rPr lang="uk-UA" i="1" dirty="0" err="1"/>
              <a:t>pharyngeus</a:t>
            </a:r>
            <a:r>
              <a:rPr lang="uk-UA" i="1" dirty="0"/>
              <a:t>)</a:t>
            </a:r>
            <a:r>
              <a:rPr lang="uk-UA" dirty="0"/>
              <a:t>, розташованого на задній і латеральних поверхнях глотки. У нього відтікає венозна кров від глотки, слухової труби, м'якого піднебіння і потиличної частини твердої оболонки головного мозку</a:t>
            </a:r>
            <a:r>
              <a:rPr lang="uk-UA" dirty="0" smtClean="0"/>
              <a:t>.</a:t>
            </a:r>
            <a:r>
              <a:rPr lang="uk-UA" dirty="0"/>
              <a:t> </a:t>
            </a:r>
            <a:endParaRPr lang="uk-UA" dirty="0" smtClean="0"/>
          </a:p>
          <a:p>
            <a:r>
              <a:rPr lang="uk-UA" b="1" i="1" dirty="0" smtClean="0"/>
              <a:t>Язикова </a:t>
            </a:r>
            <a:r>
              <a:rPr lang="uk-UA" b="1" i="1" dirty="0"/>
              <a:t>вена (v. </a:t>
            </a:r>
            <a:r>
              <a:rPr lang="uk-UA" b="1" i="1" dirty="0" err="1"/>
              <a:t>linguаlis</a:t>
            </a:r>
            <a:r>
              <a:rPr lang="uk-UA" b="1" i="1" dirty="0"/>
              <a:t>) </a:t>
            </a:r>
            <a:r>
              <a:rPr lang="uk-UA" u="sng" dirty="0"/>
              <a:t>формується </a:t>
            </a:r>
            <a:r>
              <a:rPr lang="uk-UA" u="sng" dirty="0" smtClean="0"/>
              <a:t>з: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i="1" dirty="0" smtClean="0"/>
              <a:t>дорсальних </a:t>
            </a:r>
            <a:r>
              <a:rPr lang="uk-UA" i="1" dirty="0"/>
              <a:t>вен </a:t>
            </a:r>
            <a:r>
              <a:rPr lang="uk-UA" i="1" dirty="0" smtClean="0"/>
              <a:t>язика </a:t>
            </a:r>
            <a:r>
              <a:rPr lang="uk-UA" i="1" dirty="0"/>
              <a:t>(</a:t>
            </a:r>
            <a:r>
              <a:rPr lang="uk-UA" i="1" dirty="0" err="1"/>
              <a:t>vv</a:t>
            </a:r>
            <a:r>
              <a:rPr lang="uk-UA" i="1" dirty="0"/>
              <a:t>. </a:t>
            </a:r>
            <a:r>
              <a:rPr lang="uk-UA" i="1" dirty="0" err="1"/>
              <a:t>dorsales</a:t>
            </a:r>
            <a:r>
              <a:rPr lang="uk-UA" i="1" dirty="0"/>
              <a:t> </a:t>
            </a:r>
            <a:r>
              <a:rPr lang="uk-UA" i="1" dirty="0" err="1"/>
              <a:t>linguаe</a:t>
            </a:r>
            <a:r>
              <a:rPr lang="uk-UA" i="1" dirty="0"/>
              <a:t>), </a:t>
            </a:r>
            <a:endParaRPr lang="uk-UA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i="1" dirty="0" smtClean="0"/>
              <a:t>глибокої </a:t>
            </a:r>
            <a:r>
              <a:rPr lang="uk-UA" i="1" dirty="0"/>
              <a:t>вени язика (v. </a:t>
            </a:r>
            <a:r>
              <a:rPr lang="uk-UA" i="1" dirty="0" err="1"/>
              <a:t>profunda</a:t>
            </a:r>
            <a:r>
              <a:rPr lang="uk-UA" i="1" dirty="0"/>
              <a:t> </a:t>
            </a:r>
            <a:r>
              <a:rPr lang="uk-UA" i="1" dirty="0" err="1"/>
              <a:t>linguae</a:t>
            </a:r>
            <a:r>
              <a:rPr lang="uk-UA" i="1" dirty="0" smtClean="0"/>
              <a:t>),</a:t>
            </a:r>
            <a:r>
              <a:rPr lang="uk-UA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i="1" dirty="0" smtClean="0"/>
              <a:t>під'язикової </a:t>
            </a:r>
            <a:r>
              <a:rPr lang="uk-UA" i="1" dirty="0"/>
              <a:t>вени (v. </a:t>
            </a:r>
            <a:r>
              <a:rPr lang="uk-UA" i="1" dirty="0" err="1"/>
              <a:t>sublinguаlis</a:t>
            </a:r>
            <a:r>
              <a:rPr lang="uk-UA" i="1" dirty="0"/>
              <a:t>).</a:t>
            </a:r>
            <a:endParaRPr lang="ru-RU" i="1" dirty="0"/>
          </a:p>
          <a:p>
            <a:endParaRPr lang="ru-RU" dirty="0"/>
          </a:p>
        </p:txBody>
      </p:sp>
      <p:pic>
        <p:nvPicPr>
          <p:cNvPr id="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5" y="73952"/>
            <a:ext cx="466725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43608" y="4964004"/>
            <a:ext cx="79976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/>
              <a:t>Верхня щитоподібна вена (v. </a:t>
            </a:r>
            <a:r>
              <a:rPr lang="uk-UA" b="1" i="1" dirty="0" err="1" smtClean="0"/>
              <a:t>thyroidea</a:t>
            </a:r>
            <a:r>
              <a:rPr lang="uk-UA" b="1" i="1" dirty="0" smtClean="0"/>
              <a:t> </a:t>
            </a:r>
            <a:r>
              <a:rPr lang="uk-UA" b="1" i="1" dirty="0" err="1"/>
              <a:t>superior</a:t>
            </a:r>
            <a:r>
              <a:rPr lang="uk-UA" b="1" i="1" dirty="0" smtClean="0"/>
              <a:t>)</a:t>
            </a:r>
            <a:r>
              <a:rPr lang="uk-UA" dirty="0" smtClean="0"/>
              <a:t>, прилягає </a:t>
            </a:r>
            <a:r>
              <a:rPr lang="uk-UA" dirty="0"/>
              <a:t>до однойменної артерії і </a:t>
            </a:r>
            <a:r>
              <a:rPr lang="uk-UA" dirty="0" smtClean="0"/>
              <a:t>має клапани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u="sng" dirty="0" smtClean="0"/>
              <a:t>У верхню щитоподібну </a:t>
            </a:r>
            <a:r>
              <a:rPr lang="uk-UA" u="sng" dirty="0"/>
              <a:t>вену </a:t>
            </a:r>
            <a:r>
              <a:rPr lang="uk-UA" u="sng" dirty="0" smtClean="0"/>
              <a:t>впадають: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i="1" dirty="0" smtClean="0"/>
              <a:t>верхня гортанна </a:t>
            </a:r>
            <a:r>
              <a:rPr lang="uk-UA" i="1" dirty="0"/>
              <a:t>вена (v. </a:t>
            </a:r>
            <a:r>
              <a:rPr lang="uk-UA" i="1" dirty="0" err="1" smtClean="0"/>
              <a:t>lаryngea</a:t>
            </a:r>
            <a:r>
              <a:rPr lang="uk-UA" i="1" dirty="0" smtClean="0"/>
              <a:t> </a:t>
            </a:r>
            <a:r>
              <a:rPr lang="uk-UA" i="1" dirty="0" err="1"/>
              <a:t>superior</a:t>
            </a:r>
            <a:r>
              <a:rPr lang="uk-UA" i="1" dirty="0" smtClean="0"/>
              <a:t>),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i="1" dirty="0" smtClean="0"/>
              <a:t>грудино-ключично-соскоподібна </a:t>
            </a:r>
            <a:r>
              <a:rPr lang="uk-UA" i="1" dirty="0"/>
              <a:t>вена (v. </a:t>
            </a:r>
            <a:r>
              <a:rPr lang="uk-UA" i="1" dirty="0" err="1" smtClean="0"/>
              <a:t>sternocleidomastoidea</a:t>
            </a:r>
            <a:r>
              <a:rPr lang="uk-UA" i="1" dirty="0" smtClean="0"/>
              <a:t>)</a:t>
            </a:r>
            <a:r>
              <a:rPr lang="uk-UA" dirty="0" smtClean="0"/>
              <a:t>. </a:t>
            </a:r>
          </a:p>
          <a:p>
            <a:r>
              <a:rPr lang="uk-UA" b="1" i="1" dirty="0" smtClean="0"/>
              <a:t>Середня щитоподібна </a:t>
            </a:r>
            <a:r>
              <a:rPr lang="uk-UA" b="1" i="1" dirty="0"/>
              <a:t>вена ( v. </a:t>
            </a:r>
            <a:r>
              <a:rPr lang="uk-UA" b="1" i="1" dirty="0" err="1"/>
              <a:t>thyroidea</a:t>
            </a:r>
            <a:r>
              <a:rPr lang="uk-UA" b="1" i="1" dirty="0"/>
              <a:t> </a:t>
            </a:r>
            <a:r>
              <a:rPr lang="uk-UA" b="1" i="1" dirty="0" err="1"/>
              <a:t>media</a:t>
            </a:r>
            <a:r>
              <a:rPr lang="uk-UA" b="1" i="1" dirty="0"/>
              <a:t>)</a:t>
            </a:r>
            <a:r>
              <a:rPr lang="uk-UA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3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6515"/>
            <a:ext cx="4661755" cy="40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61755" y="1"/>
            <a:ext cx="448224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i="1" dirty="0"/>
              <a:t>Лицьова вена (v. </a:t>
            </a:r>
            <a:r>
              <a:rPr lang="uk-UA" sz="1600" b="1" i="1" dirty="0" err="1" smtClean="0"/>
              <a:t>fаciаlis</a:t>
            </a:r>
            <a:r>
              <a:rPr lang="uk-UA" sz="1600" b="1" i="1" dirty="0"/>
              <a:t>) </a:t>
            </a:r>
            <a:r>
              <a:rPr lang="uk-UA" sz="1600" dirty="0"/>
              <a:t>впадає у внутрішню яремну вену на рівні під'язикової кістки. </a:t>
            </a:r>
            <a:endParaRPr lang="uk-UA" sz="1600" dirty="0" smtClean="0"/>
          </a:p>
          <a:p>
            <a:r>
              <a:rPr lang="uk-UA" sz="1600" u="sng" dirty="0" smtClean="0"/>
              <a:t>У </a:t>
            </a:r>
            <a:r>
              <a:rPr lang="uk-UA" sz="1600" u="sng" dirty="0"/>
              <a:t>неї впадають </a:t>
            </a:r>
            <a:r>
              <a:rPr lang="uk-UA" sz="1600" u="sng" dirty="0" smtClean="0"/>
              <a:t>вени обличчя</a:t>
            </a:r>
            <a:r>
              <a:rPr lang="uk-UA" sz="1600" u="sng" dirty="0"/>
              <a:t>: </a:t>
            </a:r>
            <a:endParaRPr lang="uk-UA" sz="1600" u="sng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smtClean="0"/>
              <a:t>кутова </a:t>
            </a:r>
            <a:r>
              <a:rPr lang="uk-UA" sz="1600" i="1" dirty="0"/>
              <a:t>вена (v. </a:t>
            </a:r>
            <a:r>
              <a:rPr lang="uk-UA" sz="1600" i="1" dirty="0" err="1" smtClean="0"/>
              <a:t>аngulаris</a:t>
            </a:r>
            <a:r>
              <a:rPr lang="uk-UA" sz="1600" i="1" dirty="0"/>
              <a:t>), </a:t>
            </a:r>
            <a:endParaRPr lang="uk-UA" sz="16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smtClean="0"/>
              <a:t>надочноямкова вена (v</a:t>
            </a:r>
            <a:r>
              <a:rPr lang="uk-UA" sz="1600" i="1" dirty="0"/>
              <a:t>. </a:t>
            </a:r>
            <a:r>
              <a:rPr lang="uk-UA" sz="1600" i="1" dirty="0" err="1" smtClean="0"/>
              <a:t>supraorbitalis</a:t>
            </a:r>
            <a:r>
              <a:rPr lang="uk-UA" sz="1600" i="1" dirty="0"/>
              <a:t>), </a:t>
            </a:r>
            <a:endParaRPr lang="uk-UA" sz="16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smtClean="0"/>
              <a:t>вени верхньої </a:t>
            </a:r>
            <a:r>
              <a:rPr lang="uk-UA" sz="1600" i="1" dirty="0"/>
              <a:t>і </a:t>
            </a:r>
            <a:r>
              <a:rPr lang="uk-UA" sz="1600" i="1" dirty="0" smtClean="0"/>
              <a:t>нижньої повіки </a:t>
            </a:r>
          </a:p>
          <a:p>
            <a:r>
              <a:rPr lang="uk-UA" sz="1600" i="1" dirty="0" smtClean="0"/>
              <a:t>(</a:t>
            </a:r>
            <a:r>
              <a:rPr lang="uk-UA" sz="1600" i="1" dirty="0" err="1"/>
              <a:t>vv</a:t>
            </a:r>
            <a:r>
              <a:rPr lang="uk-UA" sz="1600" i="1" dirty="0"/>
              <a:t>. </a:t>
            </a:r>
            <a:r>
              <a:rPr lang="uk-UA" sz="1600" i="1" dirty="0" err="1" smtClean="0"/>
              <a:t>palpebrales</a:t>
            </a:r>
            <a:r>
              <a:rPr lang="uk-UA" sz="1600" i="1" dirty="0" smtClean="0"/>
              <a:t> </a:t>
            </a:r>
            <a:r>
              <a:rPr lang="uk-UA" sz="1600" i="1" dirty="0" err="1"/>
              <a:t>superioris</a:t>
            </a:r>
            <a:r>
              <a:rPr lang="uk-UA" sz="1600" i="1" dirty="0"/>
              <a:t> </a:t>
            </a:r>
            <a:r>
              <a:rPr lang="uk-UA" sz="1600" i="1" dirty="0" err="1"/>
              <a:t>et</a:t>
            </a:r>
            <a:r>
              <a:rPr lang="uk-UA" sz="1600" i="1" dirty="0"/>
              <a:t> </a:t>
            </a:r>
            <a:r>
              <a:rPr lang="uk-UA" sz="1600" i="1" dirty="0" err="1"/>
              <a:t>inferioris</a:t>
            </a:r>
            <a:r>
              <a:rPr lang="uk-UA" sz="1600" i="1" dirty="0"/>
              <a:t>), </a:t>
            </a:r>
            <a:endParaRPr lang="uk-UA" sz="16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smtClean="0"/>
              <a:t>зовнішні </a:t>
            </a:r>
            <a:r>
              <a:rPr lang="uk-UA" sz="1600" i="1" dirty="0"/>
              <a:t>носові вени </a:t>
            </a:r>
          </a:p>
          <a:p>
            <a:r>
              <a:rPr lang="uk-UA" sz="1600" i="1" dirty="0" smtClean="0"/>
              <a:t>(</a:t>
            </a:r>
            <a:r>
              <a:rPr lang="uk-UA" sz="1600" i="1" dirty="0" err="1"/>
              <a:t>vv</a:t>
            </a:r>
            <a:r>
              <a:rPr lang="uk-UA" sz="1600" i="1" dirty="0"/>
              <a:t>. </a:t>
            </a:r>
            <a:r>
              <a:rPr lang="uk-UA" sz="1600" i="1" dirty="0" err="1" smtClean="0"/>
              <a:t>nаsаles</a:t>
            </a:r>
            <a:r>
              <a:rPr lang="uk-UA" sz="1600" i="1" dirty="0" smtClean="0"/>
              <a:t> </a:t>
            </a:r>
            <a:r>
              <a:rPr lang="uk-UA" sz="1600" i="1" dirty="0" err="1"/>
              <a:t>externae</a:t>
            </a:r>
            <a:r>
              <a:rPr lang="uk-UA" sz="1600" i="1" dirty="0"/>
              <a:t>), </a:t>
            </a:r>
            <a:endParaRPr lang="uk-UA" sz="16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smtClean="0"/>
              <a:t>верхня </a:t>
            </a:r>
            <a:r>
              <a:rPr lang="uk-UA" sz="1600" i="1" dirty="0"/>
              <a:t>і нижня губні </a:t>
            </a:r>
            <a:r>
              <a:rPr lang="uk-UA" sz="1600" i="1" dirty="0" smtClean="0"/>
              <a:t>вени</a:t>
            </a:r>
          </a:p>
          <a:p>
            <a:r>
              <a:rPr lang="uk-UA" sz="1600" i="1" dirty="0" smtClean="0"/>
              <a:t>(</a:t>
            </a:r>
            <a:r>
              <a:rPr lang="uk-UA" sz="1600" i="1" dirty="0" err="1" smtClean="0"/>
              <a:t>vv</a:t>
            </a:r>
            <a:r>
              <a:rPr lang="uk-UA" sz="1600" i="1" dirty="0"/>
              <a:t>. </a:t>
            </a:r>
            <a:r>
              <a:rPr lang="uk-UA" sz="1600" i="1" dirty="0" err="1" smtClean="0"/>
              <a:t>lаbiаles</a:t>
            </a:r>
            <a:r>
              <a:rPr lang="uk-UA" sz="1600" i="1" dirty="0" smtClean="0"/>
              <a:t> </a:t>
            </a:r>
            <a:r>
              <a:rPr lang="uk-UA" sz="1600" i="1" dirty="0" err="1"/>
              <a:t>superior</a:t>
            </a:r>
            <a:r>
              <a:rPr lang="uk-UA" sz="1600" i="1" dirty="0"/>
              <a:t> </a:t>
            </a:r>
            <a:r>
              <a:rPr lang="uk-UA" sz="1600" i="1" dirty="0" err="1"/>
              <a:t>et</a:t>
            </a:r>
            <a:r>
              <a:rPr lang="uk-UA" sz="1600" i="1" dirty="0"/>
              <a:t> </a:t>
            </a:r>
            <a:r>
              <a:rPr lang="uk-UA" sz="1600" i="1" dirty="0" err="1"/>
              <a:t>inferior</a:t>
            </a:r>
            <a:r>
              <a:rPr lang="uk-UA" sz="1600" i="1" dirty="0"/>
              <a:t>), </a:t>
            </a:r>
            <a:endParaRPr lang="uk-UA" sz="16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smtClean="0"/>
              <a:t>зовнішня </a:t>
            </a:r>
            <a:r>
              <a:rPr lang="uk-UA" sz="1600" i="1" dirty="0"/>
              <a:t>піднебінна вена </a:t>
            </a:r>
            <a:endParaRPr lang="uk-UA" sz="1600" i="1" dirty="0" smtClean="0"/>
          </a:p>
          <a:p>
            <a:r>
              <a:rPr lang="uk-UA" sz="1600" i="1" dirty="0" smtClean="0"/>
              <a:t>(</a:t>
            </a:r>
            <a:r>
              <a:rPr lang="uk-UA" sz="1600" i="1" dirty="0"/>
              <a:t>v. </a:t>
            </a:r>
            <a:r>
              <a:rPr lang="uk-UA" sz="1600" i="1" dirty="0" err="1" smtClean="0"/>
              <a:t>pаlаtinа</a:t>
            </a:r>
            <a:r>
              <a:rPr lang="uk-UA" sz="1600" i="1" dirty="0" smtClean="0"/>
              <a:t> </a:t>
            </a:r>
            <a:r>
              <a:rPr lang="uk-UA" sz="1600" i="1" dirty="0" err="1" smtClean="0"/>
              <a:t>externа</a:t>
            </a:r>
            <a:r>
              <a:rPr lang="uk-UA" sz="1600" i="1" dirty="0" smtClean="0"/>
              <a:t>),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err="1" smtClean="0"/>
              <a:t>підпідбородочна</a:t>
            </a:r>
            <a:r>
              <a:rPr lang="uk-UA" sz="1600" i="1" dirty="0" smtClean="0"/>
              <a:t> </a:t>
            </a:r>
            <a:r>
              <a:rPr lang="uk-UA" sz="1600" i="1" dirty="0"/>
              <a:t>вена </a:t>
            </a:r>
            <a:r>
              <a:rPr lang="uk-UA" sz="1600" i="1" dirty="0" smtClean="0"/>
              <a:t>(</a:t>
            </a:r>
            <a:r>
              <a:rPr lang="uk-UA" sz="1600" i="1" dirty="0"/>
              <a:t>v. </a:t>
            </a:r>
            <a:r>
              <a:rPr lang="uk-UA" sz="1600" i="1" dirty="0" err="1"/>
              <a:t>submentalis</a:t>
            </a:r>
            <a:r>
              <a:rPr lang="uk-UA" sz="1600" i="1" dirty="0"/>
              <a:t>), </a:t>
            </a:r>
            <a:endParaRPr lang="uk-UA" sz="16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smtClean="0"/>
              <a:t>вени </a:t>
            </a:r>
            <a:r>
              <a:rPr lang="uk-UA" sz="1600" i="1" dirty="0"/>
              <a:t>привушної </a:t>
            </a:r>
            <a:r>
              <a:rPr lang="uk-UA" sz="1600" i="1" dirty="0" smtClean="0"/>
              <a:t>залози (</a:t>
            </a:r>
            <a:r>
              <a:rPr lang="uk-UA" sz="1600" i="1" dirty="0" err="1" smtClean="0"/>
              <a:t>vv</a:t>
            </a:r>
            <a:r>
              <a:rPr lang="uk-UA" sz="1600" i="1" dirty="0"/>
              <a:t>. </a:t>
            </a:r>
            <a:r>
              <a:rPr lang="uk-UA" sz="1600" i="1" dirty="0" err="1" smtClean="0"/>
              <a:t>pаrotidei</a:t>
            </a:r>
            <a:r>
              <a:rPr lang="uk-UA" sz="1600" i="1" dirty="0"/>
              <a:t>), </a:t>
            </a:r>
            <a:endParaRPr lang="uk-UA" sz="16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smtClean="0"/>
              <a:t>глибока </a:t>
            </a:r>
            <a:r>
              <a:rPr lang="uk-UA" sz="1600" i="1" dirty="0"/>
              <a:t>вена </a:t>
            </a:r>
            <a:r>
              <a:rPr lang="uk-UA" sz="1600" i="1" dirty="0" smtClean="0"/>
              <a:t>лиця (</a:t>
            </a:r>
            <a:r>
              <a:rPr lang="uk-UA" sz="1600" i="1" dirty="0"/>
              <a:t>v. </a:t>
            </a:r>
            <a:r>
              <a:rPr lang="uk-UA" sz="1600" i="1" dirty="0" err="1" smtClean="0"/>
              <a:t>profundа</a:t>
            </a:r>
            <a:r>
              <a:rPr lang="uk-UA" sz="1600" i="1" dirty="0" smtClean="0"/>
              <a:t> </a:t>
            </a:r>
            <a:r>
              <a:rPr lang="uk-UA" sz="1600" i="1" dirty="0" err="1" smtClean="0"/>
              <a:t>fаciei</a:t>
            </a:r>
            <a:r>
              <a:rPr lang="uk-UA" sz="1600" i="1" dirty="0" smtClean="0"/>
              <a:t>).</a:t>
            </a:r>
            <a:endParaRPr lang="ru-RU" sz="1600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217" y="4161207"/>
            <a:ext cx="852122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i="1" dirty="0" err="1" smtClean="0"/>
              <a:t>Заніжньощелепна</a:t>
            </a:r>
            <a:r>
              <a:rPr lang="uk-UA" sz="1600" b="1" i="1" dirty="0" smtClean="0"/>
              <a:t> </a:t>
            </a:r>
            <a:r>
              <a:rPr lang="uk-UA" sz="1600" b="1" i="1" dirty="0"/>
              <a:t>вена (v. </a:t>
            </a:r>
            <a:r>
              <a:rPr lang="uk-UA" sz="1600" b="1" i="1" dirty="0" err="1" smtClean="0"/>
              <a:t>retromandibularis</a:t>
            </a:r>
            <a:r>
              <a:rPr lang="uk-UA" sz="1600" b="1" i="1" dirty="0"/>
              <a:t>)</a:t>
            </a:r>
            <a:r>
              <a:rPr lang="uk-UA" sz="1600" dirty="0"/>
              <a:t>, велика, проходить </a:t>
            </a:r>
            <a:r>
              <a:rPr lang="uk-UA" sz="1600" dirty="0" smtClean="0"/>
              <a:t>попереду </a:t>
            </a:r>
            <a:r>
              <a:rPr lang="uk-UA" sz="1600" dirty="0"/>
              <a:t>вушної раковини, крізь </a:t>
            </a:r>
            <a:r>
              <a:rPr lang="uk-UA" sz="1600" dirty="0" smtClean="0"/>
              <a:t>привушну залозу </a:t>
            </a:r>
            <a:r>
              <a:rPr lang="uk-UA" sz="1600" dirty="0"/>
              <a:t>позаду гілки нижньої </a:t>
            </a:r>
            <a:r>
              <a:rPr lang="uk-UA" sz="1600" dirty="0" smtClean="0"/>
              <a:t>щелепи. </a:t>
            </a:r>
          </a:p>
          <a:p>
            <a:r>
              <a:rPr lang="uk-UA" sz="1600" u="sng" dirty="0" smtClean="0"/>
              <a:t>У </a:t>
            </a:r>
            <a:r>
              <a:rPr lang="uk-UA" sz="1600" u="sng" dirty="0"/>
              <a:t>неї </a:t>
            </a:r>
            <a:r>
              <a:rPr lang="uk-UA" sz="1600" u="sng" dirty="0" smtClean="0"/>
              <a:t>впадають вени:</a:t>
            </a:r>
            <a:endParaRPr lang="uk-UA" sz="1600" u="sng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/>
              <a:t>передні вушні вени, </a:t>
            </a:r>
            <a:r>
              <a:rPr lang="uk-UA" sz="1600" i="1" dirty="0" err="1"/>
              <a:t>vv</a:t>
            </a:r>
            <a:r>
              <a:rPr lang="uk-UA" sz="1600" i="1" dirty="0"/>
              <a:t>. </a:t>
            </a:r>
            <a:r>
              <a:rPr lang="uk-UA" sz="1600" i="1" dirty="0" err="1"/>
              <a:t>auriculаres</a:t>
            </a:r>
            <a:r>
              <a:rPr lang="uk-UA" sz="1600" i="1" dirty="0"/>
              <a:t> </a:t>
            </a:r>
            <a:r>
              <a:rPr lang="uk-UA" sz="1600" i="1" dirty="0" err="1"/>
              <a:t>anteriores</a:t>
            </a:r>
            <a:r>
              <a:rPr lang="uk-UA" sz="1600" i="1" dirty="0"/>
              <a:t>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/>
              <a:t>поверхневі, середня і глибокі скроневі вени, </a:t>
            </a:r>
            <a:r>
              <a:rPr lang="uk-UA" sz="1600" i="1" dirty="0" err="1"/>
              <a:t>vv</a:t>
            </a:r>
            <a:r>
              <a:rPr lang="uk-UA" sz="1600" i="1" dirty="0"/>
              <a:t>. </a:t>
            </a:r>
            <a:r>
              <a:rPr lang="uk-UA" sz="1600" i="1" dirty="0" err="1"/>
              <a:t>temporаles</a:t>
            </a:r>
            <a:r>
              <a:rPr lang="uk-UA" sz="1600" i="1" dirty="0"/>
              <a:t> </a:t>
            </a:r>
            <a:r>
              <a:rPr lang="uk-UA" sz="1600" i="1" dirty="0" err="1"/>
              <a:t>superficiаles</a:t>
            </a:r>
            <a:r>
              <a:rPr lang="uk-UA" sz="1600" i="1" dirty="0"/>
              <a:t>, </a:t>
            </a:r>
            <a:r>
              <a:rPr lang="uk-UA" sz="1600" i="1" dirty="0" err="1"/>
              <a:t>media</a:t>
            </a:r>
            <a:r>
              <a:rPr lang="uk-UA" sz="1600" i="1" dirty="0"/>
              <a:t> </a:t>
            </a:r>
            <a:r>
              <a:rPr lang="uk-UA" sz="1600" i="1" dirty="0" err="1"/>
              <a:t>et</a:t>
            </a:r>
            <a:r>
              <a:rPr lang="uk-UA" sz="1600" i="1" dirty="0"/>
              <a:t> </a:t>
            </a:r>
            <a:r>
              <a:rPr lang="uk-UA" sz="1600" i="1" dirty="0" err="1"/>
              <a:t>profundae</a:t>
            </a:r>
            <a:r>
              <a:rPr lang="uk-UA" sz="1600" i="1" dirty="0"/>
              <a:t>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smtClean="0"/>
              <a:t>вени </a:t>
            </a:r>
            <a:r>
              <a:rPr lang="uk-UA" sz="1600" i="1" dirty="0"/>
              <a:t>скронево-нижньощелепного суглоба, </a:t>
            </a:r>
            <a:r>
              <a:rPr lang="uk-UA" sz="1600" i="1" dirty="0" err="1"/>
              <a:t>vv</a:t>
            </a:r>
            <a:r>
              <a:rPr lang="uk-UA" sz="1600" i="1" dirty="0"/>
              <a:t>. </a:t>
            </a:r>
            <a:r>
              <a:rPr lang="uk-UA" sz="1600" i="1" dirty="0" err="1"/>
              <a:t>articularis</a:t>
            </a:r>
            <a:r>
              <a:rPr lang="uk-UA" sz="1600" i="1" dirty="0"/>
              <a:t> </a:t>
            </a:r>
            <a:r>
              <a:rPr lang="uk-UA" sz="1600" i="1" dirty="0" err="1"/>
              <a:t>temporomandibularis</a:t>
            </a:r>
            <a:r>
              <a:rPr lang="uk-UA" sz="1600" i="1" dirty="0"/>
              <a:t>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1600" i="1" dirty="0" smtClean="0"/>
              <a:t>вени </a:t>
            </a:r>
            <a:r>
              <a:rPr lang="uk-UA" sz="1600" i="1" dirty="0"/>
              <a:t>крилоподібного сплетення, </a:t>
            </a:r>
            <a:r>
              <a:rPr lang="uk-UA" sz="1600" i="1" dirty="0" err="1"/>
              <a:t>vv</a:t>
            </a:r>
            <a:r>
              <a:rPr lang="uk-UA" sz="1600" i="1" dirty="0"/>
              <a:t>. </a:t>
            </a:r>
            <a:r>
              <a:rPr lang="uk-UA" sz="1600" i="1" dirty="0" err="1"/>
              <a:t>plexus</a:t>
            </a:r>
            <a:r>
              <a:rPr lang="uk-UA" sz="1600" i="1" dirty="0"/>
              <a:t> </a:t>
            </a:r>
            <a:r>
              <a:rPr lang="uk-UA" sz="1600" i="1" dirty="0" err="1"/>
              <a:t>pterygoideі</a:t>
            </a:r>
            <a:r>
              <a:rPr lang="uk-UA" sz="1600" i="1" dirty="0"/>
              <a:t>, </a:t>
            </a:r>
            <a:r>
              <a:rPr lang="uk-UA" sz="1600" dirty="0"/>
              <a:t>в яке </a:t>
            </a:r>
            <a:r>
              <a:rPr lang="uk-UA" sz="1600" dirty="0" smtClean="0"/>
              <a:t>впадають: </a:t>
            </a:r>
          </a:p>
          <a:p>
            <a:pPr marL="285750" indent="-285750">
              <a:buFontTx/>
              <a:buChar char="-"/>
            </a:pPr>
            <a:r>
              <a:rPr lang="uk-UA" sz="1600" i="1" dirty="0" smtClean="0"/>
              <a:t>середні </a:t>
            </a:r>
            <a:r>
              <a:rPr lang="uk-UA" sz="1600" i="1" dirty="0" err="1"/>
              <a:t>менінгеальні</a:t>
            </a:r>
            <a:r>
              <a:rPr lang="uk-UA" sz="1600" i="1" dirty="0"/>
              <a:t> вени, </a:t>
            </a:r>
            <a:r>
              <a:rPr lang="uk-UA" sz="1600" i="1" dirty="0" err="1"/>
              <a:t>vv</a:t>
            </a:r>
            <a:r>
              <a:rPr lang="uk-UA" sz="1600" i="1" dirty="0"/>
              <a:t>. </a:t>
            </a:r>
            <a:r>
              <a:rPr lang="uk-UA" sz="1600" i="1" dirty="0" err="1"/>
              <a:t>meningeae</a:t>
            </a:r>
            <a:r>
              <a:rPr lang="uk-UA" sz="1600" i="1" dirty="0"/>
              <a:t> </a:t>
            </a:r>
            <a:r>
              <a:rPr lang="uk-UA" sz="1600" i="1" dirty="0" err="1"/>
              <a:t>mediae</a:t>
            </a:r>
            <a:r>
              <a:rPr lang="uk-UA" sz="1600" i="1" dirty="0"/>
              <a:t>, </a:t>
            </a:r>
            <a:endParaRPr lang="uk-UA" sz="1600" i="1" dirty="0" smtClean="0"/>
          </a:p>
          <a:p>
            <a:pPr marL="285750" indent="-285750">
              <a:buFontTx/>
              <a:buChar char="-"/>
            </a:pPr>
            <a:r>
              <a:rPr lang="uk-UA" sz="1600" i="1" dirty="0" smtClean="0"/>
              <a:t>вени </a:t>
            </a:r>
            <a:r>
              <a:rPr lang="uk-UA" sz="1600" i="1" dirty="0"/>
              <a:t>привушної залози, </a:t>
            </a:r>
            <a:r>
              <a:rPr lang="uk-UA" sz="1600" i="1" dirty="0" err="1"/>
              <a:t>vv</a:t>
            </a:r>
            <a:r>
              <a:rPr lang="uk-UA" sz="1600" i="1" dirty="0"/>
              <a:t>. </a:t>
            </a:r>
            <a:r>
              <a:rPr lang="uk-UA" sz="1600" i="1" dirty="0" err="1"/>
              <a:t>рагоtideae</a:t>
            </a:r>
            <a:r>
              <a:rPr lang="uk-UA" sz="1600" i="1" dirty="0"/>
              <a:t>, </a:t>
            </a:r>
            <a:endParaRPr lang="uk-UA" sz="1600" i="1" dirty="0" smtClean="0"/>
          </a:p>
          <a:p>
            <a:pPr marL="285750" indent="-285750">
              <a:buFontTx/>
              <a:buChar char="-"/>
            </a:pPr>
            <a:r>
              <a:rPr lang="uk-UA" sz="1600" i="1" dirty="0" smtClean="0"/>
              <a:t>вени </a:t>
            </a:r>
            <a:r>
              <a:rPr lang="uk-UA" sz="1600" i="1" dirty="0"/>
              <a:t>середнього вуха, </a:t>
            </a:r>
            <a:r>
              <a:rPr lang="uk-UA" sz="1600" i="1" dirty="0" err="1"/>
              <a:t>vv</a:t>
            </a:r>
            <a:r>
              <a:rPr lang="uk-UA" sz="1600" i="1" dirty="0"/>
              <a:t>. </a:t>
            </a:r>
            <a:r>
              <a:rPr lang="uk-UA" sz="1600" i="1" dirty="0" err="1"/>
              <a:t>tympаnicae</a:t>
            </a:r>
            <a:r>
              <a:rPr lang="uk-UA" sz="1600" i="1" dirty="0" smtClean="0"/>
              <a:t>.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69892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5945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Зовнішня яремна вена,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v</a:t>
            </a:r>
            <a:r>
              <a:rPr lang="uk-UA" b="1" dirty="0"/>
              <a:t>. </a:t>
            </a:r>
            <a:r>
              <a:rPr lang="uk-UA" b="1" dirty="0" err="1"/>
              <a:t>jugulаris</a:t>
            </a:r>
            <a:r>
              <a:rPr lang="uk-UA" b="1" dirty="0"/>
              <a:t> </a:t>
            </a:r>
            <a:r>
              <a:rPr lang="uk-UA" b="1" dirty="0" err="1"/>
              <a:t>externa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1556792"/>
            <a:ext cx="47525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Зовнішня яремна вена </a:t>
            </a:r>
            <a:r>
              <a:rPr lang="uk-UA" dirty="0" smtClean="0"/>
              <a:t>формується </a:t>
            </a:r>
            <a:r>
              <a:rPr lang="uk-UA" dirty="0"/>
              <a:t>на передньому краї грудино-ключично-соскоподібного м'яза завдяки злиттю двох її приток - переднього, який є анастомозом </a:t>
            </a:r>
            <a:r>
              <a:rPr lang="uk-UA" dirty="0" smtClean="0"/>
              <a:t>із </a:t>
            </a:r>
            <a:r>
              <a:rPr lang="uk-UA" dirty="0" err="1" smtClean="0"/>
              <a:t>занижньощелепною</a:t>
            </a:r>
            <a:r>
              <a:rPr lang="uk-UA" dirty="0" smtClean="0"/>
              <a:t> </a:t>
            </a:r>
            <a:r>
              <a:rPr lang="uk-UA" dirty="0"/>
              <a:t>веною, що впадає у внутрішню яремну </a:t>
            </a:r>
            <a:r>
              <a:rPr lang="uk-UA" dirty="0" smtClean="0"/>
              <a:t>вену, </a:t>
            </a:r>
            <a:r>
              <a:rPr lang="uk-UA" dirty="0"/>
              <a:t>і заднього, що утворюється при злитті потиличної і задньої </a:t>
            </a:r>
            <a:r>
              <a:rPr lang="uk-UA" dirty="0" smtClean="0"/>
              <a:t>вушних </a:t>
            </a:r>
            <a:r>
              <a:rPr lang="uk-UA" dirty="0"/>
              <a:t>вен. </a:t>
            </a:r>
            <a:r>
              <a:rPr lang="uk-UA" dirty="0" smtClean="0"/>
              <a:t>Зовнішня </a:t>
            </a:r>
            <a:r>
              <a:rPr lang="uk-UA" dirty="0"/>
              <a:t>яремна вена </a:t>
            </a:r>
            <a:r>
              <a:rPr lang="uk-UA" dirty="0" smtClean="0"/>
              <a:t>слідує </a:t>
            </a:r>
            <a:r>
              <a:rPr lang="uk-UA" dirty="0"/>
              <a:t>вниз по передній поверхні грудино-ключично-соскоподібного м'яза до ключиці, </a:t>
            </a:r>
            <a:r>
              <a:rPr lang="uk-UA" dirty="0" err="1" smtClean="0"/>
              <a:t>прободає</a:t>
            </a:r>
            <a:r>
              <a:rPr lang="uk-UA" dirty="0" smtClean="0"/>
              <a:t> </a:t>
            </a:r>
            <a:r>
              <a:rPr lang="uk-UA" dirty="0" err="1" smtClean="0"/>
              <a:t>передтрахеальну</a:t>
            </a:r>
            <a:r>
              <a:rPr lang="uk-UA" dirty="0" smtClean="0"/>
              <a:t> пластинку </a:t>
            </a:r>
            <a:r>
              <a:rPr lang="uk-UA" dirty="0"/>
              <a:t>шийної фасції і впадає </a:t>
            </a:r>
            <a:r>
              <a:rPr lang="uk-UA" dirty="0" smtClean="0"/>
              <a:t>у венозний </a:t>
            </a:r>
            <a:r>
              <a:rPr lang="uk-UA" dirty="0"/>
              <a:t>кут, утворений злиттям підключичної і внутрішньої яремної вен. </a:t>
            </a:r>
            <a:endParaRPr lang="uk-UA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657671"/>
            <a:ext cx="53565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u="sng" dirty="0">
                <a:solidFill>
                  <a:prstClr val="black"/>
                </a:solidFill>
              </a:rPr>
              <a:t>В зовнішню яремну вену впадає: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b="1" i="1" dirty="0">
                <a:solidFill>
                  <a:prstClr val="black"/>
                </a:solidFill>
              </a:rPr>
              <a:t>надлопаткова вена, v. </a:t>
            </a:r>
            <a:r>
              <a:rPr lang="uk-UA" b="1" i="1" dirty="0" err="1">
                <a:solidFill>
                  <a:prstClr val="black"/>
                </a:solidFill>
              </a:rPr>
              <a:t>suprascapulаris</a:t>
            </a:r>
            <a:r>
              <a:rPr lang="uk-UA" b="1" i="1" dirty="0">
                <a:solidFill>
                  <a:prstClr val="black"/>
                </a:solidFill>
              </a:rPr>
              <a:t>,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b="1" i="1" dirty="0">
                <a:solidFill>
                  <a:prstClr val="black"/>
                </a:solidFill>
              </a:rPr>
              <a:t>передня яремна вена, v. </a:t>
            </a:r>
            <a:r>
              <a:rPr lang="uk-UA" b="1" i="1" dirty="0" err="1">
                <a:solidFill>
                  <a:prstClr val="black"/>
                </a:solidFill>
              </a:rPr>
              <a:t>jugulаris</a:t>
            </a:r>
            <a:r>
              <a:rPr lang="uk-UA" b="1" i="1" dirty="0">
                <a:solidFill>
                  <a:prstClr val="black"/>
                </a:solidFill>
              </a:rPr>
              <a:t> </a:t>
            </a:r>
            <a:r>
              <a:rPr lang="uk-UA" b="1" i="1" dirty="0" err="1" smtClean="0">
                <a:solidFill>
                  <a:prstClr val="black"/>
                </a:solidFill>
              </a:rPr>
              <a:t>anterior</a:t>
            </a:r>
            <a:r>
              <a:rPr lang="uk-UA" b="1" i="1" dirty="0" smtClean="0">
                <a:solidFill>
                  <a:prstClr val="black"/>
                </a:solidFill>
              </a:rPr>
              <a:t>, </a:t>
            </a:r>
            <a:endParaRPr lang="uk-UA" b="1" i="1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uk-UA" b="1" i="1" dirty="0">
                <a:solidFill>
                  <a:prstClr val="black"/>
                </a:solidFill>
              </a:rPr>
              <a:t>поперечні вени шиї, </a:t>
            </a:r>
            <a:r>
              <a:rPr lang="uk-UA" b="1" i="1" dirty="0" err="1">
                <a:solidFill>
                  <a:prstClr val="black"/>
                </a:solidFill>
              </a:rPr>
              <a:t>vv</a:t>
            </a:r>
            <a:r>
              <a:rPr lang="uk-UA" b="1" i="1" dirty="0">
                <a:solidFill>
                  <a:prstClr val="black"/>
                </a:solidFill>
              </a:rPr>
              <a:t>. </a:t>
            </a:r>
            <a:r>
              <a:rPr lang="uk-UA" b="1" i="1" dirty="0" err="1">
                <a:solidFill>
                  <a:prstClr val="black"/>
                </a:solidFill>
              </a:rPr>
              <a:t>transversae</a:t>
            </a:r>
            <a:r>
              <a:rPr lang="uk-UA" b="1" i="1" dirty="0">
                <a:solidFill>
                  <a:prstClr val="black"/>
                </a:solidFill>
              </a:rPr>
              <a:t> </a:t>
            </a:r>
            <a:r>
              <a:rPr lang="uk-UA" b="1" i="1" dirty="0" err="1">
                <a:solidFill>
                  <a:prstClr val="black"/>
                </a:solidFill>
              </a:rPr>
              <a:t>colli</a:t>
            </a:r>
            <a:r>
              <a:rPr lang="uk-UA" b="1" i="1" dirty="0">
                <a:solidFill>
                  <a:prstClr val="black"/>
                </a:solidFill>
              </a:rPr>
              <a:t>.</a:t>
            </a:r>
            <a:endParaRPr lang="ru-RU" b="1" i="1" dirty="0">
              <a:solidFill>
                <a:prstClr val="black"/>
              </a:solidFill>
            </a:endParaRPr>
          </a:p>
        </p:txBody>
      </p:sp>
      <p:pic>
        <p:nvPicPr>
          <p:cNvPr id="8" name="Picture 2" descr="ÐÐ°ÑÑÐ¸Ð½ÐºÐ¸ Ð¿Ð¾ Ð·Ð°Ð¿ÑÐ¾ÑÑ Ð¿Ð»ÐµÑÐµÐ³Ð¾Ð»Ð¾Ð²Ð½Ð°Ñ Ð²ÐµÐ½Ð°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" y="1301120"/>
            <a:ext cx="4331406" cy="443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322" y="836712"/>
            <a:ext cx="4804678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Передня яремна вена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jugularis</a:t>
            </a:r>
            <a:r>
              <a:rPr lang="uk-UA" b="1" dirty="0"/>
              <a:t> </a:t>
            </a:r>
            <a:r>
              <a:rPr lang="uk-UA" b="1" dirty="0" err="1"/>
              <a:t>аnterior</a:t>
            </a:r>
            <a:r>
              <a:rPr lang="uk-UA" b="1" dirty="0"/>
              <a:t>)</a:t>
            </a:r>
            <a:endParaRPr lang="ru-RU" b="1" dirty="0"/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1" y="1602482"/>
            <a:ext cx="367240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57577" y="1700038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i="1" dirty="0"/>
              <a:t>Передня яремна вена </a:t>
            </a:r>
            <a:r>
              <a:rPr lang="uk-UA" dirty="0" smtClean="0"/>
              <a:t>формується </a:t>
            </a:r>
            <a:r>
              <a:rPr lang="uk-UA" dirty="0"/>
              <a:t>шляхом злиття дрібних вен підборіддя, прямує вниз в передній області шиї, </a:t>
            </a:r>
            <a:r>
              <a:rPr lang="uk-UA" dirty="0" err="1" smtClean="0"/>
              <a:t>прободає</a:t>
            </a:r>
            <a:r>
              <a:rPr lang="uk-UA" dirty="0" smtClean="0"/>
              <a:t> </a:t>
            </a:r>
            <a:r>
              <a:rPr lang="uk-UA" dirty="0" err="1" smtClean="0"/>
              <a:t>передтрахеальну</a:t>
            </a:r>
            <a:r>
              <a:rPr lang="uk-UA" dirty="0" smtClean="0"/>
              <a:t> пластинку </a:t>
            </a:r>
            <a:r>
              <a:rPr lang="uk-UA" dirty="0"/>
              <a:t>шийної фасції, проникає в </a:t>
            </a:r>
            <a:r>
              <a:rPr lang="uk-UA" dirty="0" err="1" smtClean="0"/>
              <a:t>міжфасціальний</a:t>
            </a:r>
            <a:r>
              <a:rPr lang="uk-UA" dirty="0" smtClean="0"/>
              <a:t> </a:t>
            </a:r>
            <a:r>
              <a:rPr lang="uk-UA" dirty="0" err="1" smtClean="0"/>
              <a:t>надгрудинний</a:t>
            </a:r>
            <a:r>
              <a:rPr lang="uk-UA" dirty="0" smtClean="0"/>
              <a:t> </a:t>
            </a:r>
            <a:r>
              <a:rPr lang="uk-UA" dirty="0"/>
              <a:t>простір, впадає в зовнішню яремну вену відповідної сторони. </a:t>
            </a:r>
            <a:endParaRPr lang="uk-UA" dirty="0" smtClean="0"/>
          </a:p>
          <a:p>
            <a:r>
              <a:rPr lang="uk-UA" dirty="0" smtClean="0"/>
              <a:t>У </a:t>
            </a:r>
            <a:r>
              <a:rPr lang="uk-UA" dirty="0" err="1" smtClean="0"/>
              <a:t>надгрудинному</a:t>
            </a:r>
            <a:r>
              <a:rPr lang="uk-UA" dirty="0" smtClean="0"/>
              <a:t> </a:t>
            </a:r>
            <a:r>
              <a:rPr lang="uk-UA" dirty="0"/>
              <a:t>просторі ліва і права передні яремні вени з'єднуються між собою поперечним анастомозом, що </a:t>
            </a:r>
            <a:r>
              <a:rPr lang="uk-UA" dirty="0" smtClean="0"/>
              <a:t>утворює </a:t>
            </a:r>
            <a:r>
              <a:rPr lang="uk-UA" b="1" i="1" dirty="0"/>
              <a:t>яремну венозну дугу (</a:t>
            </a:r>
            <a:r>
              <a:rPr lang="uk-UA" b="1" i="1" dirty="0" err="1"/>
              <a:t>arcus</a:t>
            </a:r>
            <a:r>
              <a:rPr lang="uk-UA" b="1" i="1" dirty="0"/>
              <a:t> </a:t>
            </a:r>
            <a:r>
              <a:rPr lang="uk-UA" b="1" i="1" dirty="0" err="1"/>
              <a:t>venosus</a:t>
            </a:r>
            <a:r>
              <a:rPr lang="uk-UA" b="1" i="1" dirty="0"/>
              <a:t> </a:t>
            </a:r>
            <a:r>
              <a:rPr lang="uk-UA" b="1" i="1" dirty="0" err="1"/>
              <a:t>jugularis</a:t>
            </a:r>
            <a:r>
              <a:rPr lang="uk-UA" b="1" i="1" dirty="0"/>
              <a:t>).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47504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Підключична вена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Subclavia</a:t>
            </a:r>
            <a:r>
              <a:rPr lang="uk-UA" b="1" dirty="0" smtClean="0"/>
              <a:t>)</a:t>
            </a:r>
            <a:endParaRPr lang="ru-RU" b="1" dirty="0"/>
          </a:p>
        </p:txBody>
      </p:sp>
      <p:pic>
        <p:nvPicPr>
          <p:cNvPr id="7" name="Picture 4" descr="ÐÐ°ÑÑÐ¸Ð½ÐºÐ¸ Ð¿Ð¾ Ð·Ð°Ð¿ÑÐ¾ÑÑ Ð¿Ð»ÐµÑÐµÐ³Ð¾Ð»Ð¾Ð²Ð½ÑÐµ Ð²ÐµÐ½Ñ Ð°Ð½Ð°ÑÐ¾Ð¼Ð¸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" r="44886"/>
          <a:stretch/>
        </p:blipFill>
        <p:spPr bwMode="auto">
          <a:xfrm>
            <a:off x="288424" y="1692647"/>
            <a:ext cx="3744416" cy="505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427984" y="2060848"/>
            <a:ext cx="39604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Підключична вена </a:t>
            </a:r>
            <a:r>
              <a:rPr lang="uk-UA" dirty="0" smtClean="0"/>
              <a:t>- непарна</a:t>
            </a:r>
            <a:r>
              <a:rPr lang="uk-UA" dirty="0"/>
              <a:t>, </a:t>
            </a:r>
            <a:r>
              <a:rPr lang="uk-UA" dirty="0" smtClean="0"/>
              <a:t>є продовженням пахвової </a:t>
            </a:r>
            <a:r>
              <a:rPr lang="uk-UA" dirty="0"/>
              <a:t>вени, проходить попереду </a:t>
            </a:r>
            <a:r>
              <a:rPr lang="uk-UA" dirty="0" smtClean="0"/>
              <a:t>переднього </a:t>
            </a:r>
            <a:r>
              <a:rPr lang="uk-UA" dirty="0" err="1" smtClean="0"/>
              <a:t>сходинкового</a:t>
            </a:r>
            <a:r>
              <a:rPr lang="uk-UA" dirty="0" smtClean="0"/>
              <a:t> м'яза від </a:t>
            </a:r>
            <a:r>
              <a:rPr lang="uk-UA" dirty="0"/>
              <a:t>латерального краю I ребра до грудино-ключичного суглоба, позаду якого з'єднується з </a:t>
            </a:r>
            <a:r>
              <a:rPr lang="uk-UA" dirty="0" smtClean="0"/>
              <a:t>внутрішньою яремною </a:t>
            </a:r>
            <a:r>
              <a:rPr lang="uk-UA" dirty="0"/>
              <a:t>веною. Підключична вена має клапан у свого початку і в кінці. </a:t>
            </a:r>
            <a:endParaRPr lang="uk-UA" dirty="0" smtClean="0"/>
          </a:p>
          <a:p>
            <a:r>
              <a:rPr lang="uk-UA" dirty="0" smtClean="0"/>
              <a:t>В </a:t>
            </a:r>
            <a:r>
              <a:rPr lang="uk-UA" dirty="0"/>
              <a:t>підключичну вену впадають дрібні грудні вени і </a:t>
            </a:r>
            <a:r>
              <a:rPr lang="uk-UA" dirty="0" smtClean="0"/>
              <a:t>дорсальна </a:t>
            </a:r>
            <a:r>
              <a:rPr lang="uk-UA" dirty="0"/>
              <a:t>лопаткова вена, але постійних </a:t>
            </a:r>
            <a:r>
              <a:rPr lang="uk-UA" dirty="0" err="1" smtClean="0"/>
              <a:t>притоків</a:t>
            </a:r>
            <a:r>
              <a:rPr lang="uk-UA" dirty="0" smtClean="0"/>
              <a:t> </a:t>
            </a:r>
            <a:r>
              <a:rPr lang="uk-UA" dirty="0"/>
              <a:t>вена не має.</a:t>
            </a:r>
            <a:endParaRPr lang="ru-RU" dirty="0"/>
          </a:p>
        </p:txBody>
      </p:sp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686299"/>
            <a:ext cx="2105025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47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312738"/>
            <a:ext cx="8553430" cy="1039427"/>
          </a:xfrm>
        </p:spPr>
        <p:txBody>
          <a:bodyPr>
            <a:noAutofit/>
          </a:bodyPr>
          <a:lstStyle/>
          <a:p>
            <a:r>
              <a:rPr lang="uk-UA" sz="3600" b="1" dirty="0" smtClean="0"/>
              <a:t>Непарна вена, </a:t>
            </a:r>
            <a:r>
              <a:rPr lang="ru-RU" sz="3600" b="1" dirty="0"/>
              <a:t>v. </a:t>
            </a:r>
            <a:r>
              <a:rPr lang="en-US" sz="3600" b="1" dirty="0" smtClean="0"/>
              <a:t>A</a:t>
            </a:r>
            <a:r>
              <a:rPr lang="ru-RU" sz="3600" b="1" dirty="0" err="1" smtClean="0"/>
              <a:t>zygos</a:t>
            </a:r>
            <a:endParaRPr lang="ru-RU" sz="3600" b="1" dirty="0"/>
          </a:p>
        </p:txBody>
      </p:sp>
      <p:sp>
        <p:nvSpPr>
          <p:cNvPr id="3" name="AutoShape 2" descr="ÐÐ°ÑÑÐ¸Ð½ÐºÐ¸ Ð¿Ð¾ Ð·Ð°Ð¿ÑÐ¾ÑÑ ÑÐ¸ÑÑÐµÐ¼Ð° Ð²ÐµÑÑÐ½ÐµÐ¹ Ð¿Ð¾Ð»Ð¾Ð¹ Ð²ÐµÐ½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ÑÐ¸ÑÑÐµÐ¼Ð° Ð²ÐµÑÑÐ½ÐµÐ¹ Ð¿Ð¾Ð»Ð¾Ð¹ Ð²ÐµÐ½Ñ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ÐÐ°ÑÑÐ¸Ð½ÐºÐ¸ Ð¿Ð¾ Ð·Ð°Ð¿ÑÐ¾ÑÑ ÑÐ¸ÑÑÐµÐ¼Ð° Ð²ÐµÑÑÐ½ÐµÐ¹ Ð¿Ð¾Ð»Ð¾Ð¹ Ð²ÐµÐ½Ñ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Ð°ÑÑÐ¸Ð½ÐºÐ¸ Ð¿Ð¾ Ð·Ð°Ð¿ÑÐ¾ÑÑ ÑÐ¸ÑÑÐµÐ¼Ð° Ð²ÐµÑÑÐ½ÐµÐ¹ Ð¿Ð¾Ð»Ð¾Ð¹ Ð²ÐµÐ½Ñ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1700808"/>
            <a:ext cx="404800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427984" y="1730282"/>
            <a:ext cx="4572000" cy="5016758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>
            <a:spAutoFit/>
          </a:bodyPr>
          <a:lstStyle/>
          <a:p>
            <a:r>
              <a:rPr lang="uk-UA" sz="2000" b="1" dirty="0"/>
              <a:t>Непарна вена </a:t>
            </a:r>
            <a:r>
              <a:rPr lang="uk-UA" sz="2000" dirty="0"/>
              <a:t>є продовженням в грудну порожнину </a:t>
            </a:r>
            <a:r>
              <a:rPr lang="uk-UA" sz="2000" b="1" i="1" dirty="0"/>
              <a:t>правої висхідної поперекової вени, v. </a:t>
            </a:r>
            <a:r>
              <a:rPr lang="ru-RU" sz="2000" b="1" i="1" dirty="0" err="1"/>
              <a:t>lumb</a:t>
            </a:r>
            <a:r>
              <a:rPr lang="uk-UA" sz="2000" b="1" i="1" dirty="0"/>
              <a:t>а</a:t>
            </a:r>
            <a:r>
              <a:rPr lang="ru-RU" sz="2000" b="1" i="1" dirty="0" err="1"/>
              <a:t>lis</a:t>
            </a:r>
            <a:r>
              <a:rPr lang="uk-UA" sz="2000" b="1" i="1" dirty="0"/>
              <a:t> </a:t>
            </a:r>
            <a:r>
              <a:rPr lang="uk-UA" sz="2000" b="1" i="1" dirty="0" err="1"/>
              <a:t>ascendens</a:t>
            </a:r>
            <a:r>
              <a:rPr lang="uk-UA" sz="2000" b="1" i="1" dirty="0"/>
              <a:t> </a:t>
            </a:r>
            <a:r>
              <a:rPr lang="uk-UA" sz="2000" b="1" i="1" dirty="0" err="1" smtClean="0"/>
              <a:t>dextra</a:t>
            </a:r>
            <a:r>
              <a:rPr lang="uk-UA" sz="2000" i="1" dirty="0" smtClean="0"/>
              <a:t>,</a:t>
            </a:r>
            <a:r>
              <a:rPr lang="uk-UA" sz="2000" dirty="0"/>
              <a:t> яка з черевної порожнини в грудну проходить між м'язовими пучками правої ніжки поперекової частини діафрагми, в заднє середостіння. </a:t>
            </a:r>
            <a:endParaRPr lang="uk-UA" sz="2000" dirty="0" smtClean="0"/>
          </a:p>
          <a:p>
            <a:r>
              <a:rPr lang="uk-UA" sz="2000" dirty="0" smtClean="0"/>
              <a:t>Права </a:t>
            </a:r>
            <a:r>
              <a:rPr lang="uk-UA" sz="2000" dirty="0"/>
              <a:t>висхідна поперекова вена на своєму шляху </a:t>
            </a:r>
            <a:r>
              <a:rPr lang="uk-UA" sz="2000" dirty="0" err="1"/>
              <a:t>анастомозує</a:t>
            </a:r>
            <a:r>
              <a:rPr lang="uk-UA" sz="2000" dirty="0"/>
              <a:t> з правими поперековими венами, що впадають в нижню порожнисту вену. </a:t>
            </a:r>
            <a:endParaRPr lang="uk-UA" sz="2000" dirty="0" smtClean="0"/>
          </a:p>
          <a:p>
            <a:r>
              <a:rPr lang="uk-UA" sz="2000" dirty="0" smtClean="0"/>
              <a:t>У </a:t>
            </a:r>
            <a:r>
              <a:rPr lang="uk-UA" sz="2000" dirty="0"/>
              <a:t>гирлі непарної вени є два клапана</a:t>
            </a:r>
            <a:r>
              <a:rPr lang="uk-UA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9126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8" t="7769" r="12359" b="6367"/>
          <a:stretch/>
        </p:blipFill>
        <p:spPr bwMode="auto">
          <a:xfrm>
            <a:off x="5076056" y="260648"/>
            <a:ext cx="406794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ÐÐ°ÑÑÐ¸Ð½ÐºÐ¸ Ð¿Ð¾ Ð·Ð°Ð¿ÑÐ¾ÑÑ ÑÐ¸ÑÑÐµÐ¼Ð° Ð²ÐµÑÑÐ½ÐµÐ¹ Ð¿Ð¾Ð»Ð¾Ð¹ Ð²ÐµÐ½Ñ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0"/>
          <a:stretch/>
        </p:blipFill>
        <p:spPr bwMode="auto">
          <a:xfrm>
            <a:off x="3254" y="260648"/>
            <a:ext cx="6080914" cy="366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12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504" y="620688"/>
            <a:ext cx="3888432" cy="20882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2060"/>
                </a:solidFill>
              </a:rPr>
              <a:t>Вени ВЕРХНЬОЇ </a:t>
            </a:r>
            <a:r>
              <a:rPr lang="uk-UA" sz="4800" b="1" dirty="0" smtClean="0">
                <a:solidFill>
                  <a:srgbClr val="002060"/>
                </a:solidFill>
              </a:rPr>
              <a:t>КІНЦІВКИ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8165"/>
            <a:ext cx="5086350" cy="674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882917"/>
            <a:ext cx="360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/>
              <a:t>Виділяють поверхневі і глибокі вени верхньої кінцівки, які мають численні клапани і з'єднані між собою безліччю анастомозів.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0419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815439"/>
            <a:ext cx="304900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Дорсальні </a:t>
            </a:r>
            <a:r>
              <a:rPr lang="uk-UA" b="1" dirty="0"/>
              <a:t>п'ясткові вени (чотири)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 smtClean="0"/>
              <a:t>metacarpales</a:t>
            </a:r>
            <a:r>
              <a:rPr lang="uk-UA" b="1" dirty="0" smtClean="0"/>
              <a:t> </a:t>
            </a:r>
            <a:r>
              <a:rPr lang="uk-UA" b="1" dirty="0" err="1" smtClean="0"/>
              <a:t>dorsаles</a:t>
            </a:r>
            <a:r>
              <a:rPr lang="uk-UA" b="1" dirty="0"/>
              <a:t>) </a:t>
            </a:r>
            <a:r>
              <a:rPr lang="uk-UA" dirty="0"/>
              <a:t>і анастомози між ними утворюють на тильній стороні пальців, </a:t>
            </a:r>
            <a:r>
              <a:rPr lang="uk-UA" dirty="0" smtClean="0"/>
              <a:t>п'ястка </a:t>
            </a:r>
            <a:r>
              <a:rPr lang="uk-UA" dirty="0"/>
              <a:t>і </a:t>
            </a:r>
            <a:r>
              <a:rPr lang="uk-UA" dirty="0" smtClean="0"/>
              <a:t>зап'ястка </a:t>
            </a:r>
            <a:r>
              <a:rPr lang="uk-UA" b="1" i="1" dirty="0" smtClean="0"/>
              <a:t>тильну </a:t>
            </a:r>
            <a:r>
              <a:rPr lang="uk-UA" b="1" i="1" dirty="0"/>
              <a:t>венозну мережу кисті (</a:t>
            </a:r>
            <a:r>
              <a:rPr lang="uk-UA" b="1" i="1" dirty="0" err="1"/>
              <a:t>rete</a:t>
            </a:r>
            <a:r>
              <a:rPr lang="uk-UA" b="1" i="1" dirty="0"/>
              <a:t> </a:t>
            </a:r>
            <a:r>
              <a:rPr lang="uk-UA" b="1" i="1" dirty="0" err="1"/>
              <a:t>venosum</a:t>
            </a:r>
            <a:r>
              <a:rPr lang="uk-UA" b="1" i="1" dirty="0"/>
              <a:t> </a:t>
            </a:r>
            <a:r>
              <a:rPr lang="uk-UA" b="1" i="1" dirty="0" err="1" smtClean="0"/>
              <a:t>dorsаle</a:t>
            </a:r>
            <a:r>
              <a:rPr lang="uk-UA" b="1" i="1" dirty="0" smtClean="0"/>
              <a:t> </a:t>
            </a:r>
            <a:r>
              <a:rPr lang="uk-UA" b="1" i="1" dirty="0" err="1" smtClean="0"/>
              <a:t>mаnus</a:t>
            </a:r>
            <a:r>
              <a:rPr lang="uk-UA" b="1" i="1" dirty="0"/>
              <a:t>)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dirty="0" smtClean="0"/>
              <a:t>Поверхневі </a:t>
            </a:r>
            <a:r>
              <a:rPr lang="uk-UA" dirty="0"/>
              <a:t>вени </a:t>
            </a:r>
            <a:r>
              <a:rPr lang="uk-UA" dirty="0" smtClean="0"/>
              <a:t>долонного боку </a:t>
            </a:r>
            <a:r>
              <a:rPr lang="uk-UA" dirty="0"/>
              <a:t>кисті більш тонкі, ніж тильні. Вони починаються від сплетення на пальцях, в якому розрізняють </a:t>
            </a:r>
            <a:r>
              <a:rPr lang="uk-UA" b="1" dirty="0" smtClean="0"/>
              <a:t>долонні </a:t>
            </a:r>
            <a:r>
              <a:rPr lang="uk-UA" b="1" dirty="0"/>
              <a:t>пальцеві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 smtClean="0"/>
              <a:t>digitаles</a:t>
            </a:r>
            <a:r>
              <a:rPr lang="uk-UA" b="1" dirty="0" smtClean="0"/>
              <a:t> </a:t>
            </a:r>
            <a:r>
              <a:rPr lang="uk-UA" b="1" dirty="0" err="1" smtClean="0"/>
              <a:t>pаlmаres</a:t>
            </a:r>
            <a:r>
              <a:rPr lang="uk-UA" b="1" dirty="0"/>
              <a:t>)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dirty="0" smtClean="0"/>
              <a:t>Вени </a:t>
            </a:r>
            <a:r>
              <a:rPr lang="uk-UA" dirty="0"/>
              <a:t>кисті тривають </a:t>
            </a:r>
            <a:r>
              <a:rPr lang="uk-UA" dirty="0" smtClean="0"/>
              <a:t>у </a:t>
            </a:r>
            <a:r>
              <a:rPr lang="uk-UA" dirty="0"/>
              <a:t>поверхневі вени передпліччя, що утворюють </a:t>
            </a:r>
            <a:r>
              <a:rPr lang="uk-UA" dirty="0" smtClean="0"/>
              <a:t>сплетіння.</a:t>
            </a:r>
            <a:endParaRPr lang="ru-RU" dirty="0"/>
          </a:p>
        </p:txBody>
      </p:sp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" y="782608"/>
            <a:ext cx="3096345" cy="607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07504" y="116632"/>
            <a:ext cx="8856663" cy="73183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Поверхневі вени верхньої кінцівки</a:t>
            </a:r>
            <a:endParaRPr lang="ru-RU" b="1" dirty="0"/>
          </a:p>
        </p:txBody>
      </p:sp>
      <p:pic>
        <p:nvPicPr>
          <p:cNvPr id="368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4" y="692696"/>
            <a:ext cx="282892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/>
          <a:stretch/>
        </p:blipFill>
        <p:spPr bwMode="auto">
          <a:xfrm>
            <a:off x="10828" y="1484784"/>
            <a:ext cx="9133171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59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505" y="116632"/>
            <a:ext cx="8893654" cy="103981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Латеральна підшкірна вена руки (v. </a:t>
            </a:r>
            <a:r>
              <a:rPr lang="uk-UA" b="1" dirty="0" err="1"/>
              <a:t>Cephalica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1108665"/>
            <a:ext cx="51125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Латеральна підшкірна вена</a:t>
            </a:r>
            <a:r>
              <a:rPr lang="uk-UA" dirty="0"/>
              <a:t> руки </a:t>
            </a:r>
            <a:r>
              <a:rPr lang="uk-UA" dirty="0" smtClean="0"/>
              <a:t>починається </a:t>
            </a:r>
            <a:r>
              <a:rPr lang="uk-UA" dirty="0"/>
              <a:t>від променевої частини венозної мережі тильного боку кисті, будучи продовженням </a:t>
            </a:r>
            <a:r>
              <a:rPr lang="uk-UA" b="1" i="1" dirty="0"/>
              <a:t>першої </a:t>
            </a:r>
            <a:r>
              <a:rPr lang="uk-UA" b="1" i="1" dirty="0" smtClean="0"/>
              <a:t>дорсальної </a:t>
            </a:r>
            <a:r>
              <a:rPr lang="uk-UA" b="1" i="1" dirty="0"/>
              <a:t>п'ясткової вени (v. </a:t>
            </a:r>
            <a:r>
              <a:rPr lang="uk-UA" b="1" i="1" dirty="0" err="1" smtClean="0"/>
              <a:t>metacarpalis</a:t>
            </a:r>
            <a:r>
              <a:rPr lang="uk-UA" b="1" i="1" dirty="0" smtClean="0"/>
              <a:t> </a:t>
            </a:r>
            <a:r>
              <a:rPr lang="uk-UA" b="1" i="1" dirty="0" err="1"/>
              <a:t>dorsalis</a:t>
            </a:r>
            <a:r>
              <a:rPr lang="uk-UA" b="1" i="1" dirty="0"/>
              <a:t> I)</a:t>
            </a:r>
            <a:r>
              <a:rPr lang="uk-UA" dirty="0"/>
              <a:t>. Латеральна підшкірна вена руки направляється з тильного боку кисті на передню </a:t>
            </a:r>
            <a:r>
              <a:rPr lang="uk-UA" dirty="0" smtClean="0"/>
              <a:t>поверхню </a:t>
            </a:r>
            <a:r>
              <a:rPr lang="uk-UA" dirty="0"/>
              <a:t>променевого краю передпліччя. </a:t>
            </a:r>
            <a:r>
              <a:rPr lang="uk-UA" dirty="0" smtClean="0"/>
              <a:t>На шляху </a:t>
            </a:r>
            <a:r>
              <a:rPr lang="uk-UA" dirty="0"/>
              <a:t>в неї впадає велика кількість шкірних вен передпліччя, завдяки чому вена укрупнюється, слідуючи до ліктьової ямки, де латеральна підшкірна вена руки </a:t>
            </a:r>
            <a:r>
              <a:rPr lang="uk-UA" dirty="0" err="1" smtClean="0"/>
              <a:t>анастомозує</a:t>
            </a:r>
            <a:r>
              <a:rPr lang="uk-UA" dirty="0" smtClean="0"/>
              <a:t> </a:t>
            </a:r>
            <a:r>
              <a:rPr lang="uk-UA" dirty="0"/>
              <a:t>через проміжну вену ліктя з </a:t>
            </a:r>
            <a:r>
              <a:rPr lang="uk-UA" dirty="0" smtClean="0"/>
              <a:t>медіальною підшкірною веною </a:t>
            </a:r>
            <a:r>
              <a:rPr lang="uk-UA" dirty="0"/>
              <a:t>руки. Далі латеральна підшкірна вена триває на плече, проходить в латеральній борозні двоголового м'яза плеча, потім в борозні між </a:t>
            </a:r>
            <a:r>
              <a:rPr lang="uk-UA" dirty="0" smtClean="0"/>
              <a:t>дельтоподібним </a:t>
            </a:r>
            <a:r>
              <a:rPr lang="uk-UA" dirty="0"/>
              <a:t>і </a:t>
            </a:r>
            <a:r>
              <a:rPr lang="uk-UA" dirty="0" smtClean="0"/>
              <a:t>великим грудним </a:t>
            </a:r>
            <a:r>
              <a:rPr lang="uk-UA" dirty="0"/>
              <a:t>м'язами, </a:t>
            </a:r>
            <a:r>
              <a:rPr lang="uk-UA" dirty="0" err="1" smtClean="0"/>
              <a:t>прободає</a:t>
            </a:r>
            <a:r>
              <a:rPr lang="uk-UA" dirty="0" smtClean="0"/>
              <a:t> фасцію </a:t>
            </a:r>
            <a:r>
              <a:rPr lang="uk-UA" dirty="0"/>
              <a:t>і під ключицею </a:t>
            </a:r>
            <a:r>
              <a:rPr lang="uk-UA" dirty="0" smtClean="0"/>
              <a:t>і впадає </a:t>
            </a:r>
            <a:r>
              <a:rPr lang="uk-UA" dirty="0"/>
              <a:t>в пахвову вену.</a:t>
            </a:r>
            <a:endParaRPr lang="ru-RU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" y="1124744"/>
            <a:ext cx="3096345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283968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42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4624"/>
            <a:ext cx="9144000" cy="103981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Медіальна підшкірна вена руки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Basilica</a:t>
            </a:r>
            <a:r>
              <a:rPr lang="uk-UA" b="1" dirty="0" smtClean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06591" y="1175216"/>
            <a:ext cx="60314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Медіальна </a:t>
            </a:r>
            <a:r>
              <a:rPr lang="uk-UA" b="1" dirty="0"/>
              <a:t>підшкірна вена </a:t>
            </a:r>
            <a:r>
              <a:rPr lang="uk-UA" dirty="0"/>
              <a:t>руки </a:t>
            </a:r>
            <a:r>
              <a:rPr lang="uk-UA" dirty="0" smtClean="0"/>
              <a:t>є </a:t>
            </a:r>
            <a:r>
              <a:rPr lang="uk-UA" dirty="0"/>
              <a:t>продовженням </a:t>
            </a:r>
            <a:r>
              <a:rPr lang="uk-UA" b="1" i="1" dirty="0"/>
              <a:t>четвертої </a:t>
            </a:r>
            <a:r>
              <a:rPr lang="uk-UA" b="1" i="1" dirty="0" smtClean="0"/>
              <a:t>дорсальної </a:t>
            </a:r>
            <a:r>
              <a:rPr lang="uk-UA" b="1" i="1" dirty="0"/>
              <a:t>п'ясткової вени (v. </a:t>
            </a:r>
            <a:r>
              <a:rPr lang="uk-UA" b="1" i="1" dirty="0" err="1" smtClean="0"/>
              <a:t>metаcаrpаlis</a:t>
            </a:r>
            <a:r>
              <a:rPr lang="uk-UA" b="1" i="1" dirty="0" smtClean="0"/>
              <a:t> </a:t>
            </a:r>
            <a:r>
              <a:rPr lang="uk-UA" b="1" i="1" dirty="0" err="1" smtClean="0"/>
              <a:t>dorsаlis</a:t>
            </a:r>
            <a:r>
              <a:rPr lang="uk-UA" b="1" i="1" dirty="0" smtClean="0"/>
              <a:t> </a:t>
            </a:r>
            <a:r>
              <a:rPr lang="uk-UA" b="1" i="1" dirty="0"/>
              <a:t>IV), </a:t>
            </a:r>
            <a:r>
              <a:rPr lang="uk-UA" dirty="0"/>
              <a:t>переходить з тильного боку кисті на </a:t>
            </a:r>
            <a:r>
              <a:rPr lang="uk-UA" dirty="0" smtClean="0"/>
              <a:t>ліктьовий бік </a:t>
            </a:r>
            <a:r>
              <a:rPr lang="uk-UA" dirty="0"/>
              <a:t>передньої області передпліччя і направляється до ліктьової ямки, де в неї впадає проміжна вена ліктя. Потім </a:t>
            </a:r>
            <a:r>
              <a:rPr lang="uk-UA" dirty="0" err="1" smtClean="0"/>
              <a:t>медіальнана</a:t>
            </a:r>
            <a:r>
              <a:rPr lang="uk-UA" dirty="0" smtClean="0"/>
              <a:t> </a:t>
            </a:r>
            <a:r>
              <a:rPr lang="uk-UA" dirty="0"/>
              <a:t>підшкірна вена піднімається </a:t>
            </a:r>
            <a:r>
              <a:rPr lang="uk-UA" dirty="0" smtClean="0"/>
              <a:t>вверх </a:t>
            </a:r>
            <a:r>
              <a:rPr lang="uk-UA" dirty="0"/>
              <a:t>в медіальній борозні двоголового м'яза плеча. На </a:t>
            </a:r>
            <a:r>
              <a:rPr lang="uk-UA" dirty="0" smtClean="0"/>
              <a:t>межі нижньої </a:t>
            </a:r>
            <a:r>
              <a:rPr lang="uk-UA" dirty="0"/>
              <a:t>і середньої третини плеча </a:t>
            </a:r>
            <a:r>
              <a:rPr lang="uk-UA" dirty="0" err="1" smtClean="0"/>
              <a:t>прободає</a:t>
            </a:r>
            <a:r>
              <a:rPr lang="uk-UA" dirty="0" smtClean="0"/>
              <a:t> </a:t>
            </a:r>
            <a:r>
              <a:rPr lang="uk-UA" dirty="0"/>
              <a:t>фасцію і впадає в одну </a:t>
            </a:r>
            <a:r>
              <a:rPr lang="uk-UA" dirty="0" smtClean="0"/>
              <a:t>із </a:t>
            </a:r>
            <a:r>
              <a:rPr lang="uk-UA" dirty="0"/>
              <a:t>плечових вен.</a:t>
            </a:r>
            <a:endParaRPr lang="ru-RU" dirty="0"/>
          </a:p>
          <a:p>
            <a:r>
              <a:rPr lang="uk-UA" b="1" dirty="0"/>
              <a:t>Проміжна вена ліктя (v. </a:t>
            </a:r>
            <a:r>
              <a:rPr lang="uk-UA" b="1" dirty="0" err="1" smtClean="0"/>
              <a:t>intermedia</a:t>
            </a:r>
            <a:r>
              <a:rPr lang="uk-UA" b="1" dirty="0" smtClean="0"/>
              <a:t> </a:t>
            </a:r>
            <a:r>
              <a:rPr lang="uk-UA" b="1" dirty="0" err="1"/>
              <a:t>cubiti</a:t>
            </a:r>
            <a:r>
              <a:rPr lang="uk-UA" b="1" dirty="0"/>
              <a:t>), </a:t>
            </a:r>
            <a:r>
              <a:rPr lang="uk-UA" dirty="0" smtClean="0"/>
              <a:t>безклапанна, </a:t>
            </a:r>
            <a:r>
              <a:rPr lang="uk-UA" dirty="0"/>
              <a:t>розташовується в передній ліктьовий </a:t>
            </a:r>
            <a:r>
              <a:rPr lang="uk-UA" dirty="0" smtClean="0"/>
              <a:t>ділянці під </a:t>
            </a:r>
            <a:r>
              <a:rPr lang="uk-UA" dirty="0"/>
              <a:t>шкірою, проходить косо від латеральної підшкірної вени до медіальної підшкірної вени руки, </a:t>
            </a:r>
            <a:r>
              <a:rPr lang="uk-UA" dirty="0" err="1" smtClean="0"/>
              <a:t>анастомозує</a:t>
            </a:r>
            <a:r>
              <a:rPr lang="uk-UA" dirty="0" smtClean="0"/>
              <a:t> </a:t>
            </a:r>
            <a:r>
              <a:rPr lang="uk-UA" dirty="0"/>
              <a:t>з глибокими венами. </a:t>
            </a:r>
            <a:endParaRPr lang="uk-UA" dirty="0" smtClean="0"/>
          </a:p>
          <a:p>
            <a:r>
              <a:rPr lang="uk-UA" dirty="0" smtClean="0"/>
              <a:t>Часто </a:t>
            </a:r>
            <a:r>
              <a:rPr lang="uk-UA" dirty="0"/>
              <a:t>на </a:t>
            </a:r>
            <a:r>
              <a:rPr lang="uk-UA" dirty="0" smtClean="0"/>
              <a:t>передпліччі розташовується </a:t>
            </a:r>
            <a:r>
              <a:rPr lang="uk-UA" b="1" i="1" dirty="0"/>
              <a:t>проміжна вена передпліччя (v. </a:t>
            </a:r>
            <a:r>
              <a:rPr lang="uk-UA" b="1" i="1" dirty="0" err="1" smtClean="0"/>
              <a:t>intermediа</a:t>
            </a:r>
            <a:r>
              <a:rPr lang="uk-UA" b="1" i="1" dirty="0" smtClean="0"/>
              <a:t> </a:t>
            </a:r>
            <a:r>
              <a:rPr lang="uk-UA" b="1" i="1" dirty="0" err="1"/>
              <a:t>antebrachii</a:t>
            </a:r>
            <a:r>
              <a:rPr lang="uk-UA" b="1" i="1" dirty="0"/>
              <a:t>)</a:t>
            </a:r>
            <a:r>
              <a:rPr lang="uk-UA" dirty="0"/>
              <a:t>, яка </a:t>
            </a:r>
            <a:r>
              <a:rPr lang="uk-UA" dirty="0" smtClean="0"/>
              <a:t>впадає </a:t>
            </a:r>
            <a:r>
              <a:rPr lang="uk-UA" dirty="0"/>
              <a:t>в проміжну вену ліктя або ділиться на дві гілки, кожна з яких </a:t>
            </a:r>
            <a:r>
              <a:rPr lang="uk-UA" dirty="0" smtClean="0"/>
              <a:t>впадає </a:t>
            </a:r>
            <a:r>
              <a:rPr lang="uk-UA" dirty="0"/>
              <a:t>в латеральну і медіальну підшкірні вени руки .</a:t>
            </a:r>
            <a:endParaRPr lang="ru-RU" dirty="0"/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" y="782608"/>
            <a:ext cx="3096345" cy="607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49" y="692696"/>
            <a:ext cx="282892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" y="1124744"/>
            <a:ext cx="310176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73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116632"/>
            <a:ext cx="8261350" cy="618286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Глибокі вени верхньої кінцівки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22938" y="671691"/>
            <a:ext cx="392106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Глибокі </a:t>
            </a:r>
            <a:r>
              <a:rPr lang="uk-UA" dirty="0"/>
              <a:t>парні вени </a:t>
            </a:r>
            <a:r>
              <a:rPr lang="uk-UA" dirty="0" smtClean="0"/>
              <a:t>долонної поверхні кисті </a:t>
            </a:r>
            <a:r>
              <a:rPr lang="uk-UA" dirty="0"/>
              <a:t>супроводжують артерії, утворюючи поверхневу і глибоку венозні дуги. </a:t>
            </a:r>
            <a:endParaRPr lang="uk-UA" dirty="0" smtClean="0"/>
          </a:p>
          <a:p>
            <a:r>
              <a:rPr lang="uk-UA" b="1" dirty="0" smtClean="0"/>
              <a:t>Долонні </a:t>
            </a:r>
            <a:r>
              <a:rPr lang="uk-UA" b="1" dirty="0"/>
              <a:t>пальцеві вени </a:t>
            </a:r>
            <a:r>
              <a:rPr lang="uk-UA" dirty="0"/>
              <a:t>впадають в </a:t>
            </a:r>
            <a:r>
              <a:rPr lang="uk-UA" b="1" i="1" dirty="0"/>
              <a:t>поверхневу долонну венозну дугу </a:t>
            </a:r>
            <a:r>
              <a:rPr lang="uk-UA" b="1" i="1" dirty="0" smtClean="0"/>
              <a:t>(</a:t>
            </a:r>
            <a:r>
              <a:rPr lang="uk-UA" b="1" i="1" dirty="0" err="1" smtClean="0"/>
              <a:t>аrcus</a:t>
            </a:r>
            <a:r>
              <a:rPr lang="uk-UA" b="1" i="1" dirty="0" smtClean="0"/>
              <a:t> </a:t>
            </a:r>
            <a:r>
              <a:rPr lang="uk-UA" b="1" i="1" dirty="0" err="1"/>
              <a:t>venosus</a:t>
            </a:r>
            <a:r>
              <a:rPr lang="uk-UA" b="1" i="1" dirty="0"/>
              <a:t> </a:t>
            </a:r>
            <a:r>
              <a:rPr lang="uk-UA" b="1" i="1" dirty="0" err="1"/>
              <a:t>palmaris</a:t>
            </a:r>
            <a:r>
              <a:rPr lang="uk-UA" b="1" i="1" dirty="0"/>
              <a:t> </a:t>
            </a:r>
            <a:r>
              <a:rPr lang="uk-UA" b="1" i="1" dirty="0" err="1"/>
              <a:t>superficialis</a:t>
            </a:r>
            <a:r>
              <a:rPr lang="uk-UA" b="1" i="1" dirty="0"/>
              <a:t>)</a:t>
            </a:r>
            <a:r>
              <a:rPr lang="uk-UA" dirty="0"/>
              <a:t>, розташовану поруч з </a:t>
            </a:r>
            <a:r>
              <a:rPr lang="uk-UA" dirty="0" smtClean="0"/>
              <a:t>поверхневою артеріальною долонною </a:t>
            </a:r>
            <a:r>
              <a:rPr lang="uk-UA" dirty="0"/>
              <a:t>дугою. </a:t>
            </a:r>
            <a:endParaRPr lang="uk-UA" dirty="0" smtClean="0"/>
          </a:p>
          <a:p>
            <a:r>
              <a:rPr lang="uk-UA" dirty="0" smtClean="0"/>
              <a:t>Парні </a:t>
            </a:r>
            <a:r>
              <a:rPr lang="uk-UA" b="1" dirty="0" smtClean="0"/>
              <a:t>долонні </a:t>
            </a:r>
            <a:r>
              <a:rPr lang="uk-UA" b="1" dirty="0"/>
              <a:t>п'ясткові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 smtClean="0"/>
              <a:t>metacarpales</a:t>
            </a:r>
            <a:r>
              <a:rPr lang="uk-UA" b="1" dirty="0" smtClean="0"/>
              <a:t> </a:t>
            </a:r>
            <a:r>
              <a:rPr lang="uk-UA" b="1" dirty="0" err="1"/>
              <a:t>palmares</a:t>
            </a:r>
            <a:r>
              <a:rPr lang="uk-UA" b="1" dirty="0"/>
              <a:t>) </a:t>
            </a:r>
            <a:r>
              <a:rPr lang="uk-UA" dirty="0"/>
              <a:t>направляються до </a:t>
            </a:r>
            <a:r>
              <a:rPr lang="uk-UA" b="1" i="1" dirty="0"/>
              <a:t>глибокої долонної венозної дузі </a:t>
            </a:r>
            <a:r>
              <a:rPr lang="uk-UA" b="1" i="1" dirty="0" smtClean="0"/>
              <a:t>(</a:t>
            </a:r>
            <a:r>
              <a:rPr lang="uk-UA" b="1" i="1" dirty="0" err="1" smtClean="0"/>
              <a:t>аrcus</a:t>
            </a:r>
            <a:r>
              <a:rPr lang="uk-UA" b="1" i="1" dirty="0" smtClean="0"/>
              <a:t> </a:t>
            </a:r>
            <a:r>
              <a:rPr lang="uk-UA" b="1" i="1" dirty="0" err="1"/>
              <a:t>venosus</a:t>
            </a:r>
            <a:r>
              <a:rPr lang="uk-UA" b="1" i="1" dirty="0"/>
              <a:t> </a:t>
            </a:r>
            <a:r>
              <a:rPr lang="uk-UA" b="1" i="1" dirty="0" err="1" smtClean="0"/>
              <a:t>pаlmаris</a:t>
            </a:r>
            <a:r>
              <a:rPr lang="uk-UA" b="1" i="1" dirty="0" smtClean="0"/>
              <a:t> </a:t>
            </a:r>
            <a:r>
              <a:rPr lang="uk-UA" b="1" i="1" dirty="0" err="1"/>
              <a:t>profundus</a:t>
            </a:r>
            <a:r>
              <a:rPr lang="uk-UA" b="1" i="1" dirty="0"/>
              <a:t>). </a:t>
            </a:r>
            <a:endParaRPr lang="uk-UA" b="1" i="1" dirty="0" smtClean="0"/>
          </a:p>
          <a:p>
            <a:r>
              <a:rPr lang="uk-UA" dirty="0" smtClean="0"/>
              <a:t>Продовженням </a:t>
            </a:r>
            <a:r>
              <a:rPr lang="uk-UA" dirty="0"/>
              <a:t>глибокої і поверхневої долонних венозних дуг є парні глибокі вени передпліччя - </a:t>
            </a:r>
            <a:r>
              <a:rPr lang="uk-UA" b="1" dirty="0"/>
              <a:t>ліктьові і променеві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 smtClean="0"/>
              <a:t>ulnares</a:t>
            </a:r>
            <a:r>
              <a:rPr lang="uk-UA" b="1" dirty="0" smtClean="0"/>
              <a:t> </a:t>
            </a:r>
            <a:r>
              <a:rPr lang="uk-UA" b="1" dirty="0" err="1"/>
              <a:t>et</a:t>
            </a:r>
            <a:r>
              <a:rPr lang="uk-UA" b="1" dirty="0"/>
              <a:t> 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 smtClean="0"/>
              <a:t>rаdiаles</a:t>
            </a:r>
            <a:r>
              <a:rPr lang="uk-UA" b="1" dirty="0"/>
              <a:t>), </a:t>
            </a:r>
            <a:r>
              <a:rPr lang="uk-UA" dirty="0"/>
              <a:t>які супроводжують однойменні артерії. </a:t>
            </a:r>
            <a:endParaRPr lang="uk-UA" dirty="0" smtClean="0"/>
          </a:p>
        </p:txBody>
      </p:sp>
      <p:pic>
        <p:nvPicPr>
          <p:cNvPr id="6" name="Picture 4" descr="ÐÐ°ÑÑÐ¸Ð½ÐºÐ¸ Ð¿Ð¾ Ð·Ð°Ð¿ÑÐ¾ÑÑ Ð³Ð»ÑÐ±Ð¾ÐºÐ¸Ðµ Ð²ÐµÐ½Ñ Ð²ÐµÑÑÐ½ÐµÐ¹ ÐºÐ¾Ð½ÐµÑÐ½Ð¾ÑÑÐ¸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0467"/>
            <a:ext cx="5115434" cy="626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13385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12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399517"/>
            <a:ext cx="40269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Дві </a:t>
            </a:r>
            <a:r>
              <a:rPr lang="uk-UA" b="1" dirty="0"/>
              <a:t>плечові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/>
              <a:t>brachiales</a:t>
            </a:r>
            <a:r>
              <a:rPr lang="uk-UA" b="1" dirty="0"/>
              <a:t>), </a:t>
            </a:r>
            <a:r>
              <a:rPr lang="uk-UA" dirty="0"/>
              <a:t>що утворилися з глибоких вен передпліччя, не доходячи до пахвової порожнини, на рівні нижнього краю сухожилка найширшого м'яза спини зливаються, утворюючи пахвову вену, яка йде до латерального краю I ребра, де переходить у підключичну вену. </a:t>
            </a:r>
            <a:endParaRPr lang="ru-RU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9517"/>
            <a:ext cx="4065335" cy="615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60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9"/>
            <a:ext cx="8260672" cy="792087"/>
          </a:xfrm>
        </p:spPr>
        <p:txBody>
          <a:bodyPr/>
          <a:lstStyle/>
          <a:p>
            <a:r>
              <a:rPr lang="uk-UA" b="1" dirty="0"/>
              <a:t>Пахвова вена (v. </a:t>
            </a:r>
            <a:r>
              <a:rPr lang="uk-UA" b="1" dirty="0" err="1"/>
              <a:t>axillaris</a:t>
            </a:r>
            <a:r>
              <a:rPr lang="uk-UA" b="1" dirty="0"/>
              <a:t>)</a:t>
            </a:r>
            <a:endParaRPr lang="ru-RU" b="1" dirty="0"/>
          </a:p>
        </p:txBody>
      </p:sp>
      <p:pic>
        <p:nvPicPr>
          <p:cNvPr id="39938" name="Picture 2" descr="ÐÐ°ÑÑÐ¸Ð½ÐºÐ¸ Ð¿Ð¾ Ð·Ð°Ð¿ÑÐ¾ÑÑ Ð¿Ð¾Ð²ÐµÑÑÐ½Ð¾ÑÑÐ½Ð°Ñ Ð»Ð°Ð´Ð¾Ð½Ð½Ð°Ñ Ð²ÐµÐ½Ð¾Ð·Ð½Ð°Ñ Ð´ÑÐ³Ð°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0" y="960480"/>
            <a:ext cx="5760640" cy="360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84190" y="1700808"/>
            <a:ext cx="32523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Пахвова </a:t>
            </a:r>
            <a:r>
              <a:rPr lang="uk-UA" dirty="0"/>
              <a:t>вена </a:t>
            </a:r>
            <a:r>
              <a:rPr lang="uk-UA" dirty="0" smtClean="0"/>
              <a:t>і </a:t>
            </a:r>
            <a:r>
              <a:rPr lang="uk-UA" dirty="0"/>
              <a:t>її притоки мають клапани, вена прилягає до </a:t>
            </a:r>
            <a:r>
              <a:rPr lang="uk-UA" dirty="0" smtClean="0"/>
              <a:t>пахвової </a:t>
            </a:r>
            <a:r>
              <a:rPr lang="uk-UA" dirty="0"/>
              <a:t>артерії. </a:t>
            </a:r>
            <a:endParaRPr lang="uk-UA" dirty="0" smtClean="0"/>
          </a:p>
          <a:p>
            <a:r>
              <a:rPr lang="uk-UA" dirty="0" smtClean="0"/>
              <a:t>Пахвова </a:t>
            </a:r>
            <a:r>
              <a:rPr lang="uk-UA" dirty="0"/>
              <a:t>вена збирає кров з поверхневих і глибоких вен верхньої кінцівки. </a:t>
            </a:r>
            <a:endParaRPr lang="uk-UA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u="sng" dirty="0">
                <a:solidFill>
                  <a:prstClr val="black"/>
                </a:solidFill>
              </a:rPr>
              <a:t>Притоки пахвової вени: </a:t>
            </a:r>
          </a:p>
          <a:p>
            <a:pPr lvl="0"/>
            <a:r>
              <a:rPr lang="uk-UA" b="1" dirty="0">
                <a:solidFill>
                  <a:prstClr val="black"/>
                </a:solidFill>
              </a:rPr>
              <a:t>латеральна грудна вена (v. </a:t>
            </a:r>
            <a:r>
              <a:rPr lang="uk-UA" b="1" dirty="0" err="1">
                <a:solidFill>
                  <a:prstClr val="black"/>
                </a:solidFill>
              </a:rPr>
              <a:t>thoracica</a:t>
            </a:r>
            <a:r>
              <a:rPr lang="uk-UA" b="1" dirty="0">
                <a:solidFill>
                  <a:prstClr val="black"/>
                </a:solidFill>
              </a:rPr>
              <a:t> </a:t>
            </a:r>
            <a:r>
              <a:rPr lang="uk-UA" b="1" dirty="0" err="1">
                <a:solidFill>
                  <a:prstClr val="black"/>
                </a:solidFill>
              </a:rPr>
              <a:t>lateralis</a:t>
            </a:r>
            <a:r>
              <a:rPr lang="uk-UA" b="1" dirty="0">
                <a:solidFill>
                  <a:prstClr val="black"/>
                </a:solidFill>
              </a:rPr>
              <a:t>)</a:t>
            </a:r>
            <a:r>
              <a:rPr lang="uk-UA" dirty="0">
                <a:solidFill>
                  <a:prstClr val="black"/>
                </a:solidFill>
              </a:rPr>
              <a:t>, в яку впадають </a:t>
            </a:r>
          </a:p>
          <a:p>
            <a:pPr marL="285750" lvl="0" indent="-285750">
              <a:buFontTx/>
              <a:buChar char="-"/>
            </a:pPr>
            <a:r>
              <a:rPr lang="uk-UA" b="1" i="1" dirty="0" err="1">
                <a:solidFill>
                  <a:prstClr val="black"/>
                </a:solidFill>
              </a:rPr>
              <a:t>грудонадчеревні</a:t>
            </a:r>
            <a:r>
              <a:rPr lang="uk-UA" b="1" i="1" dirty="0">
                <a:solidFill>
                  <a:prstClr val="black"/>
                </a:solidFill>
              </a:rPr>
              <a:t> вени (</a:t>
            </a:r>
            <a:r>
              <a:rPr lang="uk-UA" b="1" i="1" dirty="0" err="1">
                <a:solidFill>
                  <a:prstClr val="black"/>
                </a:solidFill>
              </a:rPr>
              <a:t>vv</a:t>
            </a:r>
            <a:r>
              <a:rPr lang="uk-UA" b="1" i="1" dirty="0">
                <a:solidFill>
                  <a:prstClr val="black"/>
                </a:solidFill>
              </a:rPr>
              <a:t>. </a:t>
            </a:r>
            <a:r>
              <a:rPr lang="uk-UA" b="1" i="1" dirty="0" err="1">
                <a:solidFill>
                  <a:prstClr val="black"/>
                </a:solidFill>
              </a:rPr>
              <a:t>thoracoepigastricae</a:t>
            </a:r>
            <a:r>
              <a:rPr lang="uk-UA" b="1" i="1" dirty="0">
                <a:solidFill>
                  <a:prstClr val="black"/>
                </a:solidFill>
              </a:rPr>
              <a:t>),</a:t>
            </a:r>
            <a:r>
              <a:rPr lang="uk-UA" dirty="0">
                <a:solidFill>
                  <a:prstClr val="black"/>
                </a:solidFill>
              </a:rPr>
              <a:t> що </a:t>
            </a:r>
            <a:r>
              <a:rPr lang="uk-UA" dirty="0" err="1">
                <a:solidFill>
                  <a:prstClr val="black"/>
                </a:solidFill>
              </a:rPr>
              <a:t>анастомозують</a:t>
            </a:r>
            <a:r>
              <a:rPr lang="uk-UA" dirty="0">
                <a:solidFill>
                  <a:prstClr val="black"/>
                </a:solidFill>
              </a:rPr>
              <a:t> з притоками зовнішньої клубової вени – нижньою надчеревною веною. </a:t>
            </a:r>
            <a:endParaRPr lang="uk-UA" dirty="0" smtClean="0">
              <a:solidFill>
                <a:prstClr val="black"/>
              </a:solidFill>
            </a:endParaRPr>
          </a:p>
          <a:p>
            <a:pPr lvl="0"/>
            <a:r>
              <a:rPr lang="uk-UA" dirty="0" smtClean="0">
                <a:solidFill>
                  <a:prstClr val="black"/>
                </a:solidFill>
              </a:rPr>
              <a:t>У </a:t>
            </a:r>
            <a:r>
              <a:rPr lang="uk-UA" dirty="0" err="1">
                <a:solidFill>
                  <a:prstClr val="black"/>
                </a:solidFill>
              </a:rPr>
              <a:t>грудонадчеревні</a:t>
            </a:r>
            <a:r>
              <a:rPr lang="uk-UA" dirty="0">
                <a:solidFill>
                  <a:prstClr val="black"/>
                </a:solidFill>
              </a:rPr>
              <a:t> вени впадають вени, що виходять з </a:t>
            </a:r>
            <a:r>
              <a:rPr lang="uk-UA" i="1" dirty="0">
                <a:solidFill>
                  <a:prstClr val="black"/>
                </a:solidFill>
              </a:rPr>
              <a:t>навколососкового венозного сплетення (</a:t>
            </a:r>
            <a:r>
              <a:rPr lang="uk-UA" i="1" dirty="0" err="1">
                <a:solidFill>
                  <a:prstClr val="black"/>
                </a:solidFill>
              </a:rPr>
              <a:t>plexus</a:t>
            </a:r>
            <a:r>
              <a:rPr lang="uk-UA" i="1" dirty="0">
                <a:solidFill>
                  <a:prstClr val="black"/>
                </a:solidFill>
              </a:rPr>
              <a:t> </a:t>
            </a:r>
            <a:r>
              <a:rPr lang="uk-UA" i="1" dirty="0" err="1">
                <a:solidFill>
                  <a:prstClr val="black"/>
                </a:solidFill>
              </a:rPr>
              <a:t>venosus</a:t>
            </a:r>
            <a:r>
              <a:rPr lang="uk-UA" i="1" dirty="0">
                <a:solidFill>
                  <a:prstClr val="black"/>
                </a:solidFill>
              </a:rPr>
              <a:t> </a:t>
            </a:r>
            <a:r>
              <a:rPr lang="uk-UA" i="1" dirty="0" err="1">
                <a:solidFill>
                  <a:prstClr val="black"/>
                </a:solidFill>
              </a:rPr>
              <a:t>areolaris</a:t>
            </a:r>
            <a:r>
              <a:rPr lang="uk-UA" i="1" dirty="0">
                <a:solidFill>
                  <a:prstClr val="black"/>
                </a:solidFill>
              </a:rPr>
              <a:t>)</a:t>
            </a:r>
            <a:r>
              <a:rPr lang="uk-UA" dirty="0">
                <a:solidFill>
                  <a:prstClr val="black"/>
                </a:solidFill>
              </a:rPr>
              <a:t>, утвореного підшкірними венами молочної залози; </a:t>
            </a:r>
          </a:p>
          <a:p>
            <a:pPr marL="285750" lvl="0" indent="-285750">
              <a:buFontTx/>
              <a:buChar char="-"/>
            </a:pPr>
            <a:r>
              <a:rPr lang="uk-UA" dirty="0">
                <a:solidFill>
                  <a:prstClr val="black"/>
                </a:solidFill>
              </a:rPr>
              <a:t>тонкі вени, які з'єднуються з I-VII задніми міжреберними венами. </a:t>
            </a:r>
          </a:p>
        </p:txBody>
      </p:sp>
    </p:spTree>
    <p:extLst>
      <p:ext uri="{BB962C8B-B14F-4D97-AF65-F5344CB8AC3E}">
        <p14:creationId xmlns:p14="http://schemas.microsoft.com/office/powerpoint/2010/main" val="80133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СИСТЕМА </a:t>
            </a:r>
            <a:r>
              <a:rPr lang="uk-UA" b="1" dirty="0" err="1"/>
              <a:t>НИЖНьої</a:t>
            </a:r>
            <a:r>
              <a:rPr lang="uk-UA" b="1" dirty="0"/>
              <a:t> ПОРОЖНИСТОЇ </a:t>
            </a:r>
            <a:r>
              <a:rPr lang="uk-UA" b="1" dirty="0" smtClean="0"/>
              <a:t>Вени (</a:t>
            </a:r>
            <a:r>
              <a:rPr lang="uk-UA" b="1" dirty="0"/>
              <a:t>v. </a:t>
            </a:r>
            <a:r>
              <a:rPr lang="uk-UA" b="1" dirty="0" err="1"/>
              <a:t>Cаvа</a:t>
            </a:r>
            <a:r>
              <a:rPr lang="uk-UA" b="1" dirty="0"/>
              <a:t> </a:t>
            </a:r>
            <a:r>
              <a:rPr lang="uk-UA" b="1" dirty="0" err="1"/>
              <a:t>inferior</a:t>
            </a:r>
            <a:r>
              <a:rPr lang="uk-UA" b="1" dirty="0"/>
              <a:t>) 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556792"/>
            <a:ext cx="44999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/>
              <a:t>Нижня </a:t>
            </a:r>
            <a:r>
              <a:rPr lang="uk-UA" sz="1600" b="1" dirty="0"/>
              <a:t>порожниста вена </a:t>
            </a:r>
            <a:r>
              <a:rPr lang="uk-UA" sz="1600" dirty="0" smtClean="0"/>
              <a:t>- </a:t>
            </a:r>
            <a:r>
              <a:rPr lang="uk-UA" sz="1600" dirty="0"/>
              <a:t>найбільша, </a:t>
            </a:r>
            <a:r>
              <a:rPr lang="uk-UA" sz="1600" dirty="0" smtClean="0"/>
              <a:t>безклапанна вена, </a:t>
            </a:r>
            <a:r>
              <a:rPr lang="uk-UA" sz="1600" dirty="0"/>
              <a:t>розташовується </a:t>
            </a:r>
            <a:r>
              <a:rPr lang="uk-UA" sz="1600" dirty="0" smtClean="0"/>
              <a:t>за очеревиною. </a:t>
            </a:r>
          </a:p>
          <a:p>
            <a:r>
              <a:rPr lang="uk-UA" sz="1600" dirty="0" smtClean="0"/>
              <a:t>Починається </a:t>
            </a:r>
            <a:r>
              <a:rPr lang="uk-UA" sz="1600" dirty="0"/>
              <a:t>на рівні </a:t>
            </a:r>
            <a:r>
              <a:rPr lang="uk-UA" sz="1600" dirty="0" smtClean="0"/>
              <a:t>між </a:t>
            </a:r>
            <a:r>
              <a:rPr lang="uk-UA" sz="1600" dirty="0"/>
              <a:t>IV і V </a:t>
            </a:r>
            <a:r>
              <a:rPr lang="uk-UA" sz="1600" dirty="0" smtClean="0"/>
              <a:t>поперековими хребцями </a:t>
            </a:r>
            <a:r>
              <a:rPr lang="uk-UA" sz="1600" dirty="0"/>
              <a:t>справа і трохи нижче біфуркації </a:t>
            </a:r>
            <a:r>
              <a:rPr lang="uk-UA" sz="1600" dirty="0" smtClean="0"/>
              <a:t>аорти внаслідок злиття </a:t>
            </a:r>
            <a:r>
              <a:rPr lang="uk-UA" sz="1600" dirty="0"/>
              <a:t>лівої і правої загальних клубових вен. </a:t>
            </a:r>
            <a:endParaRPr lang="uk-UA" sz="1600" dirty="0" smtClean="0"/>
          </a:p>
          <a:p>
            <a:r>
              <a:rPr lang="uk-UA" sz="1600" dirty="0" smtClean="0"/>
              <a:t>Нижня </a:t>
            </a:r>
            <a:r>
              <a:rPr lang="uk-UA" sz="1600" dirty="0"/>
              <a:t>порожниста вена прямує </a:t>
            </a:r>
            <a:r>
              <a:rPr lang="uk-UA" sz="1600" dirty="0" smtClean="0"/>
              <a:t>вверх </a:t>
            </a:r>
            <a:r>
              <a:rPr lang="uk-UA" sz="1600" dirty="0"/>
              <a:t>по передній поверхні </a:t>
            </a:r>
            <a:r>
              <a:rPr lang="uk-UA" sz="1600" dirty="0" smtClean="0"/>
              <a:t>правого великого </a:t>
            </a:r>
            <a:r>
              <a:rPr lang="uk-UA" sz="1600" dirty="0"/>
              <a:t>поперекового м'яза праворуч від черевної частини </a:t>
            </a:r>
            <a:r>
              <a:rPr lang="uk-UA" sz="1600" dirty="0" smtClean="0"/>
              <a:t>аорти, проходить </a:t>
            </a:r>
            <a:r>
              <a:rPr lang="uk-UA" sz="1600" dirty="0"/>
              <a:t>позаду горизонтальної частини дванадцятипалої кишки, головки підшлункової залози і кореня брижі, потім в однойменній борозні печінки, де в неї впадають печінкові вени. Вийшовши з борозни, нижня порожниста вена проходить через однойменний отвір сухожильного центру діафрагми в заднє середостіння, входить в порожнину перикарда </a:t>
            </a:r>
            <a:r>
              <a:rPr lang="uk-UA" sz="1600" dirty="0" smtClean="0"/>
              <a:t>і впадає </a:t>
            </a:r>
            <a:r>
              <a:rPr lang="uk-UA" sz="1600" dirty="0"/>
              <a:t>в праве передсердя. </a:t>
            </a:r>
            <a:endParaRPr lang="uk-UA" sz="1600" dirty="0" smtClean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628800"/>
            <a:ext cx="4536503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6"/>
          <a:stretch/>
        </p:blipFill>
        <p:spPr bwMode="auto">
          <a:xfrm>
            <a:off x="4644008" y="1624737"/>
            <a:ext cx="4008366" cy="526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23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43988" y="3789040"/>
            <a:ext cx="2889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Нижня порожниста вена має парієнтальні </a:t>
            </a:r>
            <a:r>
              <a:rPr lang="uk-UA" dirty="0" smtClean="0"/>
              <a:t>та вісцеральні </a:t>
            </a:r>
            <a:r>
              <a:rPr lang="uk-UA" dirty="0"/>
              <a:t>притоки.</a:t>
            </a:r>
            <a:endParaRPr lang="ru-RU" dirty="0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6" y="116632"/>
            <a:ext cx="5957582" cy="66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84168" y="1127014"/>
            <a:ext cx="30090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 черевній порожнині позаду нижньої порожнистої вени розташовані правий симпатичний стовбур, початкові відділи правих поперекових артерій і права ниркова артерія.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07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6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42796" y="764704"/>
            <a:ext cx="3600400" cy="5632311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i="1" u="sng" dirty="0" smtClean="0"/>
              <a:t>Топографія непарної вени:</a:t>
            </a:r>
          </a:p>
          <a:p>
            <a:pPr marL="285750" indent="-285750">
              <a:buFontTx/>
              <a:buChar char="-"/>
            </a:pPr>
            <a:r>
              <a:rPr lang="uk-UA" sz="2000" dirty="0" smtClean="0"/>
              <a:t>позаду </a:t>
            </a:r>
            <a:r>
              <a:rPr lang="uk-UA" sz="2000" dirty="0"/>
              <a:t>і зліва від непарної вени розташовані хребетний стовп, грудна частина аорти та </a:t>
            </a:r>
            <a:r>
              <a:rPr lang="uk-UA" sz="2000" dirty="0" smtClean="0"/>
              <a:t>грудна протока, </a:t>
            </a:r>
            <a:r>
              <a:rPr lang="uk-UA" sz="2000" dirty="0"/>
              <a:t>а також праві задні міжреберні артерії, </a:t>
            </a:r>
            <a:endParaRPr lang="uk-UA" sz="2000" dirty="0" smtClean="0"/>
          </a:p>
          <a:p>
            <a:pPr marL="285750" indent="-285750">
              <a:buFontTx/>
              <a:buChar char="-"/>
            </a:pPr>
            <a:r>
              <a:rPr lang="uk-UA" sz="2000" dirty="0" smtClean="0"/>
              <a:t>попереду </a:t>
            </a:r>
            <a:r>
              <a:rPr lang="uk-UA" sz="2000" dirty="0"/>
              <a:t>- стравохід. </a:t>
            </a:r>
            <a:endParaRPr lang="uk-UA" sz="2000" dirty="0" smtClean="0"/>
          </a:p>
          <a:p>
            <a:pPr marL="285750" indent="-285750">
              <a:buFontTx/>
              <a:buChar char="-"/>
            </a:pPr>
            <a:r>
              <a:rPr lang="uk-UA" sz="2000" dirty="0" smtClean="0"/>
              <a:t>на </a:t>
            </a:r>
            <a:r>
              <a:rPr lang="uk-UA" sz="2000" dirty="0"/>
              <a:t>рівні IV-V грудних хребців непарна вена огинає ззаду і </a:t>
            </a:r>
            <a:r>
              <a:rPr lang="uk-UA" sz="2000" dirty="0" smtClean="0"/>
              <a:t>зверху </a:t>
            </a:r>
            <a:r>
              <a:rPr lang="uk-UA" sz="2000" dirty="0"/>
              <a:t>корінь правої легені, прямує вперед і вниз і впадає у верхню порожнисту вену.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1703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4284" y="4077072"/>
            <a:ext cx="35902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Нижні </a:t>
            </a:r>
            <a:r>
              <a:rPr lang="uk-UA" b="1" dirty="0" err="1"/>
              <a:t>діафрагмальні</a:t>
            </a:r>
            <a:r>
              <a:rPr lang="uk-UA" b="1" dirty="0"/>
              <a:t>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 smtClean="0"/>
              <a:t>phrenicae</a:t>
            </a:r>
            <a:r>
              <a:rPr lang="uk-UA" b="1" dirty="0" smtClean="0"/>
              <a:t> </a:t>
            </a:r>
            <a:r>
              <a:rPr lang="uk-UA" b="1" dirty="0" err="1"/>
              <a:t>inferiores</a:t>
            </a:r>
            <a:r>
              <a:rPr lang="uk-UA" b="1" dirty="0"/>
              <a:t>)</a:t>
            </a:r>
            <a:r>
              <a:rPr lang="uk-UA" dirty="0"/>
              <a:t>, праві </a:t>
            </a:r>
            <a:r>
              <a:rPr lang="uk-UA" dirty="0" smtClean="0"/>
              <a:t>та </a:t>
            </a:r>
            <a:r>
              <a:rPr lang="uk-UA" dirty="0"/>
              <a:t>ліві, по дві з кожного боку, прилягають до однойменної артерії, впадають в нижню порожнисту вену після її виходу з борозни нижньої порожнистої вени печінки.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Парієтальні </a:t>
            </a:r>
            <a:r>
              <a:rPr lang="uk-UA" dirty="0" smtClean="0"/>
              <a:t>притоки нижньої порожнистої вени</a:t>
            </a:r>
            <a:endParaRPr lang="ru-RU" dirty="0"/>
          </a:p>
        </p:txBody>
      </p:sp>
      <p:pic>
        <p:nvPicPr>
          <p:cNvPr id="5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6"/>
          <a:stretch/>
        </p:blipFill>
        <p:spPr bwMode="auto">
          <a:xfrm>
            <a:off x="0" y="3034120"/>
            <a:ext cx="5292080" cy="379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556792"/>
            <a:ext cx="77357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b="1" dirty="0">
                <a:solidFill>
                  <a:prstClr val="black"/>
                </a:solidFill>
              </a:rPr>
              <a:t>Поперекові вени (</a:t>
            </a:r>
            <a:r>
              <a:rPr lang="uk-UA" b="1" dirty="0" err="1">
                <a:solidFill>
                  <a:prstClr val="black"/>
                </a:solidFill>
              </a:rPr>
              <a:t>vv</a:t>
            </a:r>
            <a:r>
              <a:rPr lang="uk-UA" b="1" dirty="0">
                <a:solidFill>
                  <a:prstClr val="black"/>
                </a:solidFill>
              </a:rPr>
              <a:t>. </a:t>
            </a:r>
            <a:r>
              <a:rPr lang="uk-UA" b="1" dirty="0" err="1">
                <a:solidFill>
                  <a:prstClr val="black"/>
                </a:solidFill>
              </a:rPr>
              <a:t>lumbales</a:t>
            </a:r>
            <a:r>
              <a:rPr lang="uk-UA" b="1" dirty="0">
                <a:solidFill>
                  <a:prstClr val="black"/>
                </a:solidFill>
              </a:rPr>
              <a:t>) </a:t>
            </a:r>
            <a:r>
              <a:rPr lang="uk-UA" dirty="0">
                <a:solidFill>
                  <a:prstClr val="black"/>
                </a:solidFill>
              </a:rPr>
              <a:t>(3-4) відповідають розгалуженням поперекових артерій. </a:t>
            </a:r>
            <a:r>
              <a:rPr lang="uk-UA" dirty="0" smtClean="0">
                <a:solidFill>
                  <a:prstClr val="black"/>
                </a:solidFill>
              </a:rPr>
              <a:t>Перша </a:t>
            </a:r>
            <a:r>
              <a:rPr lang="uk-UA" dirty="0">
                <a:solidFill>
                  <a:prstClr val="black"/>
                </a:solidFill>
              </a:rPr>
              <a:t>і друга поперекові вени часто впадають в непарну вену, а не в нижню порожнисту вену. </a:t>
            </a:r>
          </a:p>
          <a:p>
            <a:pPr lvl="0"/>
            <a:r>
              <a:rPr lang="uk-UA" dirty="0">
                <a:solidFill>
                  <a:prstClr val="black"/>
                </a:solidFill>
              </a:rPr>
              <a:t>Поперекові вени кожної сторони </a:t>
            </a:r>
            <a:r>
              <a:rPr lang="uk-UA" dirty="0" err="1">
                <a:solidFill>
                  <a:prstClr val="black"/>
                </a:solidFill>
              </a:rPr>
              <a:t>анастомозують</a:t>
            </a:r>
            <a:r>
              <a:rPr lang="uk-UA" dirty="0">
                <a:solidFill>
                  <a:prstClr val="black"/>
                </a:solidFill>
              </a:rPr>
              <a:t> між собою через праву і ліву висхідні поперекові вени.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74284" y="2780927"/>
            <a:ext cx="3552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У поперекові вени впадають </a:t>
            </a:r>
            <a:r>
              <a:rPr lang="uk-UA" b="1" i="1" dirty="0">
                <a:solidFill>
                  <a:prstClr val="black"/>
                </a:solidFill>
              </a:rPr>
              <a:t>спинномозкові вени</a:t>
            </a:r>
            <a:r>
              <a:rPr lang="uk-UA" dirty="0">
                <a:solidFill>
                  <a:prstClr val="black"/>
                </a:solidFill>
              </a:rPr>
              <a:t>, по яких кров відтікає від хребетних венозних сплетінь.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9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Вісцеральні </a:t>
            </a:r>
            <a:r>
              <a:rPr lang="uk-UA" dirty="0" smtClean="0"/>
              <a:t>притоки </a:t>
            </a:r>
            <a:r>
              <a:rPr lang="uk-UA" dirty="0"/>
              <a:t>нижньої порожнистої вени</a:t>
            </a:r>
            <a:endParaRPr lang="ru-RU" dirty="0"/>
          </a:p>
        </p:txBody>
      </p:sp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09" y="1340768"/>
            <a:ext cx="4600331" cy="551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32040" y="1916832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dirty="0" smtClean="0"/>
              <a:t>Ниркова вена </a:t>
            </a:r>
            <a:r>
              <a:rPr lang="uk-UA" b="1" dirty="0"/>
              <a:t>(v. </a:t>
            </a:r>
            <a:r>
              <a:rPr lang="uk-UA" b="1" dirty="0" err="1" smtClean="0"/>
              <a:t>renalis</a:t>
            </a:r>
            <a:r>
              <a:rPr lang="uk-UA" b="1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dirty="0"/>
              <a:t>Надниркова вена </a:t>
            </a:r>
            <a:endParaRPr lang="uk-UA" b="1" dirty="0" smtClean="0"/>
          </a:p>
          <a:p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suprarenalis</a:t>
            </a:r>
            <a:r>
              <a:rPr lang="uk-UA" b="1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dirty="0"/>
              <a:t>Яєчкова (яєчникова) вена </a:t>
            </a:r>
            <a:endParaRPr lang="uk-UA" b="1" dirty="0" smtClean="0"/>
          </a:p>
          <a:p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testicularis</a:t>
            </a:r>
            <a:r>
              <a:rPr lang="uk-UA" b="1" dirty="0"/>
              <a:t> - </a:t>
            </a:r>
            <a:r>
              <a:rPr lang="uk-UA" b="1" dirty="0" err="1"/>
              <a:t>ovarica</a:t>
            </a:r>
            <a:r>
              <a:rPr lang="uk-UA" b="1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dirty="0"/>
              <a:t>Печінкові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 smtClean="0"/>
              <a:t>hepaticae</a:t>
            </a:r>
            <a:r>
              <a:rPr lang="uk-UA" b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706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Ниркова вена (v. </a:t>
            </a:r>
            <a:r>
              <a:rPr lang="uk-UA" b="1" dirty="0" err="1"/>
              <a:t>renalis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1628800"/>
            <a:ext cx="36724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Ниркова вена </a:t>
            </a:r>
            <a:r>
              <a:rPr lang="uk-UA" dirty="0" smtClean="0"/>
              <a:t>- парна</a:t>
            </a:r>
            <a:r>
              <a:rPr lang="uk-UA" dirty="0"/>
              <a:t>, </a:t>
            </a:r>
            <a:r>
              <a:rPr lang="uk-UA" dirty="0" smtClean="0"/>
              <a:t>слідує </a:t>
            </a:r>
            <a:r>
              <a:rPr lang="uk-UA" dirty="0"/>
              <a:t>від воріт нирки горизонтально попереду ниркової артерії. </a:t>
            </a:r>
            <a:endParaRPr lang="uk-UA" dirty="0" smtClean="0"/>
          </a:p>
          <a:p>
            <a:r>
              <a:rPr lang="uk-UA" dirty="0" smtClean="0"/>
              <a:t>На </a:t>
            </a:r>
            <a:r>
              <a:rPr lang="uk-UA" dirty="0"/>
              <a:t>рівні </a:t>
            </a:r>
            <a:r>
              <a:rPr lang="uk-UA" dirty="0" smtClean="0"/>
              <a:t>між </a:t>
            </a:r>
            <a:r>
              <a:rPr lang="uk-UA" dirty="0"/>
              <a:t>I і II </a:t>
            </a:r>
            <a:r>
              <a:rPr lang="uk-UA" dirty="0" smtClean="0"/>
              <a:t>поперековими хребцями </a:t>
            </a:r>
            <a:r>
              <a:rPr lang="uk-UA" dirty="0"/>
              <a:t>вена впадає в нижню порожнисту вену. </a:t>
            </a:r>
            <a:endParaRPr lang="uk-UA" dirty="0" smtClean="0"/>
          </a:p>
          <a:p>
            <a:r>
              <a:rPr lang="uk-UA" dirty="0" smtClean="0"/>
              <a:t>Ліва </a:t>
            </a:r>
            <a:r>
              <a:rPr lang="uk-UA" dirty="0"/>
              <a:t>ниркова вена, яка проходить попереду аорти, довша за праву. </a:t>
            </a:r>
            <a:endParaRPr lang="uk-UA" dirty="0" smtClean="0"/>
          </a:p>
          <a:p>
            <a:r>
              <a:rPr lang="uk-UA" dirty="0" smtClean="0"/>
              <a:t>Обидві </a:t>
            </a:r>
            <a:r>
              <a:rPr lang="uk-UA" dirty="0"/>
              <a:t>вени </a:t>
            </a:r>
            <a:r>
              <a:rPr lang="uk-UA" dirty="0" err="1" smtClean="0"/>
              <a:t>анастомозують</a:t>
            </a:r>
            <a:r>
              <a:rPr lang="uk-UA" dirty="0" smtClean="0"/>
              <a:t> </a:t>
            </a:r>
            <a:r>
              <a:rPr lang="uk-UA" dirty="0"/>
              <a:t>з поперековими венами, а також з </a:t>
            </a:r>
            <a:r>
              <a:rPr lang="uk-UA" dirty="0" smtClean="0"/>
              <a:t>правою </a:t>
            </a:r>
            <a:r>
              <a:rPr lang="uk-UA" dirty="0"/>
              <a:t>і </a:t>
            </a:r>
            <a:r>
              <a:rPr lang="uk-UA" dirty="0" smtClean="0"/>
              <a:t>лівою </a:t>
            </a:r>
            <a:r>
              <a:rPr lang="uk-UA" dirty="0"/>
              <a:t>висхідними поперековими венами.</a:t>
            </a:r>
            <a:endParaRPr lang="ru-RU" dirty="0"/>
          </a:p>
        </p:txBody>
      </p:sp>
      <p:pic>
        <p:nvPicPr>
          <p:cNvPr id="6" name="Picture 2" descr="ÐÐ°ÑÑÐ¸Ð½ÐºÐ¸ Ð¿Ð¾ Ð·Ð°Ð¿ÑÐ¾ÑÑ Ð¿Ð°ÑÐ¸ÐµÑÐ°Ð»ÑÐ½ÑÐµ Ð¿ÑÐ¸ÑÐ¾ÐºÐ¸ Ð½Ð¸Ð¶Ð½ÐµÐ¹ Ð¿Ð¾Ð»Ð¾Ð¹ Ð²ÐµÐ½Ñ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87" y="1628800"/>
            <a:ext cx="5084989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28800"/>
            <a:ext cx="3456384" cy="48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8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ÐÐ°ÑÑÐ¸Ð½ÐºÐ¸ Ð¿Ð¾ Ð·Ð°Ð¿ÑÐ¾ÑÑ Ð½Ð°Ð´Ð¿Ð¾ÑÐµÑÐ½ÑÐµ Ð²ÐµÐ½Ñ Ð°Ð½Ð°ÑÐ¾Ð¼Ð¸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" t="24642" r="3906" b="37474"/>
          <a:stretch/>
        </p:blipFill>
        <p:spPr bwMode="auto">
          <a:xfrm>
            <a:off x="0" y="2924944"/>
            <a:ext cx="6948264" cy="3933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879" y="459049"/>
            <a:ext cx="5298000" cy="1039427"/>
          </a:xfrm>
        </p:spPr>
        <p:txBody>
          <a:bodyPr>
            <a:normAutofit fontScale="90000"/>
          </a:bodyPr>
          <a:lstStyle/>
          <a:p>
            <a:r>
              <a:rPr lang="uk-UA" b="1" dirty="0" err="1" smtClean="0"/>
              <a:t>Наднирникова</a:t>
            </a:r>
            <a:r>
              <a:rPr lang="uk-UA" b="1" dirty="0" smtClean="0"/>
              <a:t> </a:t>
            </a:r>
            <a:r>
              <a:rPr lang="uk-UA" b="1" dirty="0"/>
              <a:t>вена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suprarenalis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650991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 smtClean="0"/>
              <a:t>Наднирникова</a:t>
            </a:r>
            <a:r>
              <a:rPr lang="uk-UA" b="1" dirty="0" smtClean="0"/>
              <a:t> </a:t>
            </a:r>
            <a:r>
              <a:rPr lang="uk-UA" b="1" dirty="0"/>
              <a:t>вена </a:t>
            </a:r>
            <a:r>
              <a:rPr lang="uk-UA" dirty="0" smtClean="0"/>
              <a:t>- коротка</a:t>
            </a:r>
            <a:r>
              <a:rPr lang="uk-UA" dirty="0"/>
              <a:t>, </a:t>
            </a:r>
            <a:r>
              <a:rPr lang="uk-UA" dirty="0" smtClean="0"/>
              <a:t>безклапанна, </a:t>
            </a:r>
            <a:r>
              <a:rPr lang="uk-UA" dirty="0"/>
              <a:t>виходить з воріт надниркової залози. </a:t>
            </a:r>
            <a:endParaRPr lang="uk-UA" dirty="0" smtClean="0"/>
          </a:p>
          <a:p>
            <a:r>
              <a:rPr lang="uk-UA" dirty="0" smtClean="0"/>
              <a:t>Ліва </a:t>
            </a:r>
            <a:r>
              <a:rPr lang="uk-UA" dirty="0" err="1" smtClean="0"/>
              <a:t>наднирникова</a:t>
            </a:r>
            <a:r>
              <a:rPr lang="uk-UA" dirty="0" smtClean="0"/>
              <a:t> </a:t>
            </a:r>
            <a:r>
              <a:rPr lang="uk-UA" dirty="0"/>
              <a:t>вена впадає в ліву ниркову вену, а права - в нижню порожнисту вену. </a:t>
            </a:r>
            <a:endParaRPr lang="ru-RU" dirty="0"/>
          </a:p>
        </p:txBody>
      </p:sp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241" y="210831"/>
            <a:ext cx="3601494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48264" y="3140968"/>
            <a:ext cx="20162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Частина поверхневих </a:t>
            </a:r>
            <a:r>
              <a:rPr lang="uk-UA" dirty="0" err="1" smtClean="0">
                <a:solidFill>
                  <a:prstClr val="black"/>
                </a:solidFill>
              </a:rPr>
              <a:t>наднирникових</a:t>
            </a:r>
            <a:r>
              <a:rPr lang="uk-UA" dirty="0" smtClean="0">
                <a:solidFill>
                  <a:prstClr val="black"/>
                </a:solidFill>
              </a:rPr>
              <a:t> </a:t>
            </a:r>
            <a:r>
              <a:rPr lang="uk-UA" dirty="0">
                <a:solidFill>
                  <a:prstClr val="black"/>
                </a:solidFill>
              </a:rPr>
              <a:t>вен впадає в нижні </a:t>
            </a:r>
            <a:r>
              <a:rPr lang="uk-UA" dirty="0" err="1">
                <a:solidFill>
                  <a:prstClr val="black"/>
                </a:solidFill>
              </a:rPr>
              <a:t>діафрагмальні</a:t>
            </a:r>
            <a:r>
              <a:rPr lang="uk-UA" dirty="0">
                <a:solidFill>
                  <a:prstClr val="black"/>
                </a:solidFill>
              </a:rPr>
              <a:t>, поперекові та ниркову вени, а інша частина - в підшлункові, селезінкову і шлункові вени.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84" y="4365104"/>
            <a:ext cx="43855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Зливаючись між собою, дрібні вени після виходу з пахового каналу формують з кожного боку по одному венозному стовбуру. </a:t>
            </a:r>
          </a:p>
          <a:p>
            <a:r>
              <a:rPr lang="uk-UA" dirty="0" smtClean="0"/>
              <a:t>Права яєчкова </a:t>
            </a:r>
            <a:r>
              <a:rPr lang="uk-UA" dirty="0"/>
              <a:t>(яєчникова) вена впадає під гострим кутом в нижню порожнисту вену, а ліва під прямим кутом впадає в ліву ниркову вену.</a:t>
            </a:r>
            <a:endParaRPr lang="ru-RU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" y="-11313"/>
            <a:ext cx="428445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5"/>
          <a:stretch/>
        </p:blipFill>
        <p:spPr bwMode="auto">
          <a:xfrm>
            <a:off x="4283968" y="2564904"/>
            <a:ext cx="4788024" cy="425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11960" y="116632"/>
            <a:ext cx="49320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b="1" dirty="0">
                <a:solidFill>
                  <a:prstClr val="black"/>
                </a:solidFill>
              </a:rPr>
              <a:t>Яєчкова (яєчникова) вена (v. </a:t>
            </a:r>
            <a:r>
              <a:rPr lang="uk-UA" b="1" dirty="0" err="1">
                <a:solidFill>
                  <a:prstClr val="black"/>
                </a:solidFill>
              </a:rPr>
              <a:t>testicularis</a:t>
            </a:r>
            <a:r>
              <a:rPr lang="uk-UA" b="1" dirty="0">
                <a:solidFill>
                  <a:prstClr val="black"/>
                </a:solidFill>
              </a:rPr>
              <a:t> - </a:t>
            </a:r>
            <a:r>
              <a:rPr lang="uk-UA" b="1" dirty="0" err="1">
                <a:solidFill>
                  <a:prstClr val="black"/>
                </a:solidFill>
              </a:rPr>
              <a:t>ovarica</a:t>
            </a:r>
            <a:r>
              <a:rPr lang="uk-UA" b="1" dirty="0">
                <a:solidFill>
                  <a:prstClr val="black"/>
                </a:solidFill>
              </a:rPr>
              <a:t>)</a:t>
            </a:r>
            <a:r>
              <a:rPr lang="uk-UA" dirty="0">
                <a:solidFill>
                  <a:prstClr val="black"/>
                </a:solidFill>
              </a:rPr>
              <a:t>, парна, починається у чоловіків від заднього краю яєчка (у жінок - від воріт яєчника) численними венами, які обплітають однойменну артерію, утворюючи </a:t>
            </a:r>
            <a:r>
              <a:rPr lang="uk-UA" b="1" i="1" dirty="0" err="1">
                <a:solidFill>
                  <a:prstClr val="black"/>
                </a:solidFill>
              </a:rPr>
              <a:t>лозоподібне</a:t>
            </a:r>
            <a:r>
              <a:rPr lang="uk-UA" b="1" i="1" dirty="0">
                <a:solidFill>
                  <a:prstClr val="black"/>
                </a:solidFill>
              </a:rPr>
              <a:t> сплетіння (</a:t>
            </a:r>
            <a:r>
              <a:rPr lang="uk-UA" b="1" i="1" dirty="0" err="1">
                <a:solidFill>
                  <a:prstClr val="black"/>
                </a:solidFill>
              </a:rPr>
              <a:t>plexus</a:t>
            </a:r>
            <a:r>
              <a:rPr lang="uk-UA" b="1" i="1" dirty="0">
                <a:solidFill>
                  <a:prstClr val="black"/>
                </a:solidFill>
              </a:rPr>
              <a:t> </a:t>
            </a:r>
            <a:r>
              <a:rPr lang="uk-UA" b="1" i="1" dirty="0" err="1">
                <a:solidFill>
                  <a:prstClr val="black"/>
                </a:solidFill>
              </a:rPr>
              <a:t>pampiniformis</a:t>
            </a:r>
            <a:r>
              <a:rPr lang="uk-UA" b="1" i="1" dirty="0">
                <a:solidFill>
                  <a:prstClr val="black"/>
                </a:solidFill>
              </a:rPr>
              <a:t>)</a:t>
            </a:r>
            <a:r>
              <a:rPr lang="uk-UA" dirty="0">
                <a:solidFill>
                  <a:prstClr val="black"/>
                </a:solidFill>
              </a:rPr>
              <a:t>, яке у чоловіків входить до складу сім'яного канатика. </a:t>
            </a:r>
          </a:p>
        </p:txBody>
      </p:sp>
      <p:pic>
        <p:nvPicPr>
          <p:cNvPr id="4098" name="Picture 2" descr="ÐÐ°ÑÑÐ¸Ð½ÐºÐ¸ Ð¿Ð¾ Ð·Ð°Ð¿ÑÐ¾ÑÑ Ð¿Ð¾Ð´Ð²Ð·Ð´Ð¾ÑÐ½Ð°Ñ Ð²ÐµÐ½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7530"/>
            <a:ext cx="20288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98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8372"/>
            <a:ext cx="8568952" cy="1039427"/>
          </a:xfrm>
        </p:spPr>
        <p:txBody>
          <a:bodyPr>
            <a:normAutofit/>
          </a:bodyPr>
          <a:lstStyle/>
          <a:p>
            <a:r>
              <a:rPr lang="uk-UA" b="1" dirty="0"/>
              <a:t>Печінкові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/>
              <a:t>Hepaticae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00192" y="2996952"/>
            <a:ext cx="26589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Одна </a:t>
            </a:r>
            <a:r>
              <a:rPr lang="uk-UA" dirty="0"/>
              <a:t>з печінкових вен (частіше права) перед впаданням в нижню порожнисту вену з'єднана з </a:t>
            </a:r>
            <a:r>
              <a:rPr lang="uk-UA" i="1" dirty="0" smtClean="0"/>
              <a:t>венозною </a:t>
            </a:r>
            <a:r>
              <a:rPr lang="uk-UA" i="1" dirty="0"/>
              <a:t>зв'язкою печінки (</a:t>
            </a:r>
            <a:r>
              <a:rPr lang="uk-UA" i="1" dirty="0" err="1"/>
              <a:t>lig</a:t>
            </a:r>
            <a:r>
              <a:rPr lang="uk-UA" i="1" dirty="0"/>
              <a:t>. </a:t>
            </a:r>
            <a:r>
              <a:rPr lang="uk-UA" i="1" dirty="0" err="1" smtClean="0"/>
              <a:t>venosum</a:t>
            </a:r>
            <a:r>
              <a:rPr lang="uk-UA" i="1" dirty="0"/>
              <a:t>) </a:t>
            </a:r>
            <a:r>
              <a:rPr lang="uk-UA" dirty="0"/>
              <a:t>- зарослим венозних </a:t>
            </a:r>
            <a:r>
              <a:rPr lang="uk-UA" dirty="0" smtClean="0"/>
              <a:t>протоком, </a:t>
            </a:r>
            <a:r>
              <a:rPr lang="uk-UA" dirty="0"/>
              <a:t>що функціонує у плоду.</a:t>
            </a:r>
            <a:endParaRPr lang="ru-RU" dirty="0"/>
          </a:p>
        </p:txBody>
      </p:sp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73" y="2852936"/>
            <a:ext cx="571500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772816"/>
            <a:ext cx="619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b="1" dirty="0">
                <a:solidFill>
                  <a:prstClr val="black"/>
                </a:solidFill>
              </a:rPr>
              <a:t>Печінкові вени </a:t>
            </a:r>
            <a:r>
              <a:rPr lang="uk-UA" dirty="0">
                <a:solidFill>
                  <a:prstClr val="black"/>
                </a:solidFill>
              </a:rPr>
              <a:t>(3-4), розташовані безпосередньо в паренхімі печінки, впадають в нижню порожнисту вену в тому місці, де вона лежить в борозні печінки. </a:t>
            </a:r>
          </a:p>
        </p:txBody>
      </p:sp>
    </p:spTree>
    <p:extLst>
      <p:ext uri="{BB962C8B-B14F-4D97-AF65-F5344CB8AC3E}">
        <p14:creationId xmlns:p14="http://schemas.microsoft.com/office/powerpoint/2010/main" val="284030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ÐÐ°ÑÑÐ¸Ð½ÐºÐ¸ Ð¿Ð¾ Ð·Ð°Ð¿ÑÐ¾ÑÑ Ð½Ð¸Ð¶Ð½ÑÑ Ð¿Ð¾Ð»Ð°Ñ Ð²ÐµÐ½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52376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87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23045"/>
            <a:ext cx="6012160" cy="1039427"/>
          </a:xfrm>
        </p:spPr>
        <p:txBody>
          <a:bodyPr>
            <a:normAutofit/>
          </a:bodyPr>
          <a:lstStyle/>
          <a:p>
            <a:r>
              <a:rPr lang="uk-UA" sz="2800" b="1" dirty="0"/>
              <a:t>СИСТЕМА </a:t>
            </a:r>
            <a:r>
              <a:rPr lang="uk-UA" sz="2800" b="1" dirty="0" err="1" smtClean="0"/>
              <a:t>воротної</a:t>
            </a:r>
            <a:r>
              <a:rPr lang="uk-UA" sz="2800" b="1" dirty="0" smtClean="0"/>
              <a:t> вени</a:t>
            </a:r>
            <a:br>
              <a:rPr lang="uk-UA" sz="2800" b="1" dirty="0" smtClean="0"/>
            </a:br>
            <a:r>
              <a:rPr lang="uk-UA" sz="2800" b="1" dirty="0" smtClean="0"/>
              <a:t>(</a:t>
            </a:r>
            <a:r>
              <a:rPr lang="uk-UA" sz="2800" b="1" dirty="0"/>
              <a:t>v. </a:t>
            </a:r>
            <a:r>
              <a:rPr lang="uk-UA" sz="2800" b="1" dirty="0" err="1"/>
              <a:t>Portae</a:t>
            </a:r>
            <a:r>
              <a:rPr lang="uk-UA" sz="2800" b="1" dirty="0"/>
              <a:t> </a:t>
            </a:r>
            <a:r>
              <a:rPr lang="uk-UA" sz="2800" b="1" dirty="0" err="1"/>
              <a:t>hepatis</a:t>
            </a:r>
            <a:r>
              <a:rPr lang="uk-UA" sz="2800" b="1" dirty="0" smtClean="0"/>
              <a:t>)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12160" y="3068960"/>
            <a:ext cx="31318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 smtClean="0"/>
              <a:t>Воротна</a:t>
            </a:r>
            <a:r>
              <a:rPr lang="uk-UA" dirty="0" smtClean="0"/>
              <a:t> </a:t>
            </a:r>
            <a:r>
              <a:rPr lang="uk-UA" dirty="0"/>
              <a:t>вена формується з вен непарних органів черевної порожнини: шлунка, тонкої і товстої кишок (крім анального каналу), селезінки і підшлункової залози. </a:t>
            </a:r>
            <a:endParaRPr lang="uk-UA" dirty="0" smtClean="0"/>
          </a:p>
          <a:p>
            <a:r>
              <a:rPr lang="uk-UA" dirty="0" smtClean="0"/>
              <a:t>Від </a:t>
            </a:r>
            <a:r>
              <a:rPr lang="uk-UA" dirty="0"/>
              <a:t>цих органів венозна кров через </a:t>
            </a:r>
            <a:r>
              <a:rPr lang="uk-UA" dirty="0" err="1" smtClean="0"/>
              <a:t>воротну</a:t>
            </a:r>
            <a:r>
              <a:rPr lang="uk-UA" dirty="0" smtClean="0"/>
              <a:t> </a:t>
            </a:r>
            <a:r>
              <a:rPr lang="uk-UA" dirty="0"/>
              <a:t>вену відтікає в печінку, а з неї по печінковим венах в нижню порожнисту вену. </a:t>
            </a:r>
            <a:endParaRPr lang="ru-RU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6012160" cy="378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556792"/>
            <a:ext cx="58326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b="1" dirty="0" err="1">
                <a:solidFill>
                  <a:prstClr val="black"/>
                </a:solidFill>
              </a:rPr>
              <a:t>Воротна</a:t>
            </a:r>
            <a:r>
              <a:rPr lang="uk-UA" b="1" dirty="0">
                <a:solidFill>
                  <a:prstClr val="black"/>
                </a:solidFill>
              </a:rPr>
              <a:t> вена (печінки)</a:t>
            </a:r>
            <a:r>
              <a:rPr lang="uk-UA" dirty="0">
                <a:solidFill>
                  <a:prstClr val="black"/>
                </a:solidFill>
              </a:rPr>
              <a:t> - найбільша вісцеральна вена довжиною 5-6 см, діаметром 11-18 </a:t>
            </a:r>
            <a:r>
              <a:rPr lang="uk-UA" dirty="0" smtClean="0">
                <a:solidFill>
                  <a:prstClr val="black"/>
                </a:solidFill>
              </a:rPr>
              <a:t>мм. </a:t>
            </a:r>
            <a:endParaRPr lang="uk-UA" dirty="0">
              <a:solidFill>
                <a:prstClr val="black"/>
              </a:solidFill>
            </a:endParaRPr>
          </a:p>
          <a:p>
            <a:pPr lvl="0"/>
            <a:r>
              <a:rPr lang="uk-UA" dirty="0" err="1">
                <a:solidFill>
                  <a:prstClr val="black"/>
                </a:solidFill>
              </a:rPr>
              <a:t>Воротна</a:t>
            </a:r>
            <a:r>
              <a:rPr lang="uk-UA" dirty="0">
                <a:solidFill>
                  <a:prstClr val="black"/>
                </a:solidFill>
              </a:rPr>
              <a:t> вена печінки розташована в товщі печінково-дванадцятипалої зв'язки позаду печінкової артерії </a:t>
            </a:r>
            <a:r>
              <a:rPr lang="uk-UA" dirty="0" smtClean="0">
                <a:solidFill>
                  <a:prstClr val="black"/>
                </a:solidFill>
              </a:rPr>
              <a:t>та </a:t>
            </a:r>
            <a:r>
              <a:rPr lang="uk-UA" dirty="0">
                <a:solidFill>
                  <a:prstClr val="black"/>
                </a:solidFill>
              </a:rPr>
              <a:t>загальної жовчної </a:t>
            </a:r>
            <a:r>
              <a:rPr lang="uk-UA" dirty="0" smtClean="0">
                <a:solidFill>
                  <a:prstClr val="black"/>
                </a:solidFill>
              </a:rPr>
              <a:t>протоки. </a:t>
            </a:r>
            <a:endParaRPr lang="ru-RU" dirty="0"/>
          </a:p>
        </p:txBody>
      </p:sp>
      <p:pic>
        <p:nvPicPr>
          <p:cNvPr id="112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"/>
            <a:ext cx="3131840" cy="29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74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&quot;желудок челове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7" y="260648"/>
            <a:ext cx="910850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0458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48064" y="116632"/>
            <a:ext cx="39959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Увійшовши у ворота печінки, </a:t>
            </a:r>
            <a:r>
              <a:rPr lang="uk-UA" dirty="0" err="1" smtClean="0"/>
              <a:t>воротна</a:t>
            </a:r>
            <a:r>
              <a:rPr lang="uk-UA" dirty="0" smtClean="0"/>
              <a:t> </a:t>
            </a:r>
            <a:r>
              <a:rPr lang="uk-UA" dirty="0"/>
              <a:t>вена ділиться на більшу </a:t>
            </a:r>
            <a:r>
              <a:rPr lang="uk-UA" b="1" i="1" dirty="0"/>
              <a:t>праву гілку (r. </a:t>
            </a:r>
            <a:r>
              <a:rPr lang="uk-UA" b="1" i="1" dirty="0" err="1" smtClean="0"/>
              <a:t>dexter</a:t>
            </a:r>
            <a:r>
              <a:rPr lang="uk-UA" b="1" i="1" dirty="0"/>
              <a:t>) </a:t>
            </a:r>
            <a:r>
              <a:rPr lang="uk-UA" dirty="0"/>
              <a:t>і</a:t>
            </a:r>
            <a:r>
              <a:rPr lang="uk-UA" b="1" i="1" dirty="0"/>
              <a:t> ліву гілку (r. </a:t>
            </a:r>
            <a:r>
              <a:rPr lang="uk-UA" b="1" i="1" dirty="0" err="1" smtClean="0"/>
              <a:t>sinister</a:t>
            </a:r>
            <a:r>
              <a:rPr lang="uk-UA" b="1" i="1" dirty="0"/>
              <a:t>). </a:t>
            </a:r>
            <a:r>
              <a:rPr lang="uk-UA" dirty="0"/>
              <a:t>Кожна з цих гілок розпадається спочатку на сегментарні, а потім на гілки все меншого діаметра, які переходять в </a:t>
            </a:r>
            <a:r>
              <a:rPr lang="uk-UA" dirty="0" err="1" smtClean="0"/>
              <a:t>міжчасточкові</a:t>
            </a:r>
            <a:r>
              <a:rPr lang="uk-UA" dirty="0" smtClean="0"/>
              <a:t> </a:t>
            </a:r>
            <a:r>
              <a:rPr lang="uk-UA" dirty="0"/>
              <a:t>вени. Від них всередину часточок відходять </a:t>
            </a:r>
            <a:r>
              <a:rPr lang="uk-UA" dirty="0" smtClean="0"/>
              <a:t>синусоїдні </a:t>
            </a:r>
            <a:r>
              <a:rPr lang="uk-UA" dirty="0"/>
              <a:t>судини, що впадають в центральну вену часточки. З кожної часточки виходить </a:t>
            </a:r>
            <a:r>
              <a:rPr lang="uk-UA" dirty="0" err="1"/>
              <a:t>підчасточкова</a:t>
            </a:r>
            <a:r>
              <a:rPr lang="uk-UA" dirty="0"/>
              <a:t> вена, які, зливаючись, формують 3-4 </a:t>
            </a:r>
            <a:r>
              <a:rPr lang="uk-UA" i="1" dirty="0"/>
              <a:t>печінкові вени (</a:t>
            </a:r>
            <a:r>
              <a:rPr lang="uk-UA" i="1" dirty="0" err="1"/>
              <a:t>vv</a:t>
            </a:r>
            <a:r>
              <a:rPr lang="uk-UA" i="1" dirty="0"/>
              <a:t>. </a:t>
            </a:r>
            <a:r>
              <a:rPr lang="uk-UA" i="1" dirty="0" err="1" smtClean="0"/>
              <a:t>hepaticae</a:t>
            </a:r>
            <a:r>
              <a:rPr lang="uk-UA" i="1" dirty="0"/>
              <a:t>)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dirty="0" smtClean="0"/>
              <a:t>Таким </a:t>
            </a:r>
            <a:r>
              <a:rPr lang="uk-UA" dirty="0"/>
              <a:t>чином, кров, </a:t>
            </a:r>
            <a:r>
              <a:rPr lang="uk-UA" dirty="0" smtClean="0"/>
              <a:t>що притікає </a:t>
            </a:r>
            <a:r>
              <a:rPr lang="uk-UA" dirty="0"/>
              <a:t>в нижню порожнисту вену по печінковим венах, проходить на своєму шляху через дві капілярні мережі: розташовану в стінках травного тракту, де беруть початок притоки </a:t>
            </a:r>
            <a:r>
              <a:rPr lang="uk-UA" dirty="0" err="1" smtClean="0"/>
              <a:t>воротної</a:t>
            </a:r>
            <a:r>
              <a:rPr lang="uk-UA" dirty="0" smtClean="0"/>
              <a:t> </a:t>
            </a:r>
            <a:r>
              <a:rPr lang="uk-UA" dirty="0"/>
              <a:t>вени, і утворену в паренхімі печінки з капілярів її часточок.</a:t>
            </a:r>
            <a:endParaRPr lang="ru-RU" dirty="0"/>
          </a:p>
        </p:txBody>
      </p:sp>
      <p:pic>
        <p:nvPicPr>
          <p:cNvPr id="1024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3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5148063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ÐÐ°ÑÑÐ¸Ð½ÐºÐ¸ Ð¿Ð¾ Ð·Ð°Ð¿ÑÐ¾ÑÑ Ð²Ð¾ÑÐ¾ÑÐ½Ð°Ñ Ð²ÐµÐ½Ð° Ð¿ÐµÑÐµÐ½Ð¸ Ð°Ð½Ð°ÑÐ¾Ð¼Ð¸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48063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42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Ð²ÐµÑÐ²Ð¸ Ð´ÑÐ³Ð¸ Ð°Ð¾ÑÑÑ Ð°Ð½Ð°ÑÐ¾Ð¼Ð¸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9" b="-207"/>
          <a:stretch/>
        </p:blipFill>
        <p:spPr bwMode="auto">
          <a:xfrm>
            <a:off x="107504" y="116634"/>
            <a:ext cx="5328592" cy="407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2120" y="169187"/>
            <a:ext cx="3096343" cy="3970318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uk-UA" b="1" i="1" u="sng" dirty="0" smtClean="0"/>
              <a:t>Притоки непарної вени: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u="sng" dirty="0" err="1" smtClean="0"/>
              <a:t>напівнепарна</a:t>
            </a:r>
            <a:r>
              <a:rPr lang="uk-UA" u="sng" dirty="0" smtClean="0"/>
              <a:t> </a:t>
            </a:r>
            <a:r>
              <a:rPr lang="uk-UA" u="sng" dirty="0"/>
              <a:t>вена; </a:t>
            </a:r>
            <a:endParaRPr lang="uk-UA" u="sng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u="sng" dirty="0" smtClean="0"/>
              <a:t>вени </a:t>
            </a:r>
            <a:r>
              <a:rPr lang="uk-UA" u="sng" dirty="0"/>
              <a:t>задньої стінки грудної порожнини: </a:t>
            </a:r>
            <a:endParaRPr lang="uk-UA" u="sng" dirty="0" smtClean="0"/>
          </a:p>
          <a:p>
            <a:pPr marL="285750" indent="-285750">
              <a:buFontTx/>
              <a:buChar char="-"/>
            </a:pPr>
            <a:r>
              <a:rPr lang="uk-UA" dirty="0" smtClean="0"/>
              <a:t>права </a:t>
            </a:r>
            <a:r>
              <a:rPr lang="uk-UA" dirty="0"/>
              <a:t>верхня міжреберна вена, </a:t>
            </a:r>
            <a:endParaRPr lang="uk-UA" dirty="0" smtClean="0"/>
          </a:p>
          <a:p>
            <a:pPr marL="285750" indent="-285750">
              <a:buFontTx/>
              <a:buChar char="-"/>
            </a:pPr>
            <a:r>
              <a:rPr lang="uk-UA" dirty="0" smtClean="0"/>
              <a:t>праві задні </a:t>
            </a:r>
            <a:r>
              <a:rPr lang="uk-UA" dirty="0"/>
              <a:t>міжреберні вени IV-XI;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u="sng" dirty="0" smtClean="0"/>
              <a:t>вени </a:t>
            </a:r>
            <a:r>
              <a:rPr lang="uk-UA" u="sng" dirty="0"/>
              <a:t>органів грудної порожнини: </a:t>
            </a:r>
            <a:endParaRPr lang="uk-UA" u="sng" dirty="0" smtClean="0"/>
          </a:p>
          <a:p>
            <a:pPr marL="285750" indent="-285750">
              <a:buFontTx/>
              <a:buChar char="-"/>
            </a:pPr>
            <a:r>
              <a:rPr lang="uk-UA" dirty="0" smtClean="0"/>
              <a:t>вени </a:t>
            </a:r>
            <a:r>
              <a:rPr lang="uk-UA" dirty="0"/>
              <a:t>стравоходу, </a:t>
            </a:r>
            <a:endParaRPr lang="uk-UA" dirty="0" smtClean="0"/>
          </a:p>
          <a:p>
            <a:pPr marL="285750" indent="-285750">
              <a:buFontTx/>
              <a:buChar char="-"/>
            </a:pPr>
            <a:r>
              <a:rPr lang="uk-UA" dirty="0" smtClean="0"/>
              <a:t>бронхіальні </a:t>
            </a:r>
            <a:r>
              <a:rPr lang="uk-UA" dirty="0"/>
              <a:t>вени, </a:t>
            </a:r>
            <a:endParaRPr lang="uk-UA" dirty="0" smtClean="0"/>
          </a:p>
          <a:p>
            <a:pPr marL="285750" indent="-285750">
              <a:buFontTx/>
              <a:buChar char="-"/>
            </a:pPr>
            <a:r>
              <a:rPr lang="uk-UA" dirty="0" smtClean="0"/>
              <a:t>перикардіальні вени, </a:t>
            </a:r>
          </a:p>
          <a:p>
            <a:pPr marL="285750" indent="-285750">
              <a:buFontTx/>
              <a:buChar char="-"/>
            </a:pPr>
            <a:r>
              <a:rPr lang="uk-UA" dirty="0" err="1" smtClean="0"/>
              <a:t>медіастинальні</a:t>
            </a:r>
            <a:r>
              <a:rPr lang="uk-UA" dirty="0" smtClean="0"/>
              <a:t> </a:t>
            </a:r>
            <a:r>
              <a:rPr lang="uk-UA" dirty="0"/>
              <a:t>вени.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4211960" y="2636912"/>
            <a:ext cx="792088" cy="313184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843808" y="2782238"/>
            <a:ext cx="1368152" cy="11266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107504" y="692696"/>
            <a:ext cx="1440160" cy="25375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1547664" y="692696"/>
            <a:ext cx="936104" cy="115610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4211960" y="2276872"/>
            <a:ext cx="864096" cy="36004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323528" y="1124744"/>
            <a:ext cx="1826129" cy="1029602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23528" y="1916832"/>
            <a:ext cx="1872208" cy="237514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323528" y="2480320"/>
            <a:ext cx="864096" cy="313184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1217195" y="2625646"/>
            <a:ext cx="1410589" cy="11266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3923928" y="923739"/>
            <a:ext cx="864096" cy="201005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/>
          <p:cNvCxnSpPr>
            <a:stCxn id="29" idx="2"/>
          </p:cNvCxnSpPr>
          <p:nvPr/>
        </p:nvCxnSpPr>
        <p:spPr>
          <a:xfrm flipH="1">
            <a:off x="2483768" y="1024242"/>
            <a:ext cx="1440160" cy="100502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29" idx="2"/>
          </p:cNvCxnSpPr>
          <p:nvPr/>
        </p:nvCxnSpPr>
        <p:spPr>
          <a:xfrm flipH="1">
            <a:off x="3059832" y="1024242"/>
            <a:ext cx="864096" cy="244518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/>
          <p:cNvSpPr/>
          <p:nvPr/>
        </p:nvSpPr>
        <p:spPr>
          <a:xfrm>
            <a:off x="4159423" y="1539042"/>
            <a:ext cx="864096" cy="233774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2627784" y="1639545"/>
            <a:ext cx="1531639" cy="122259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 descr="ÐÐ°ÑÑÐ¸Ð½ÐºÐ¸ Ð¿Ð¾ Ð·Ð°Ð¿ÑÐ¾ÑÑ Ð¿Ð¾Ð´ÐºÐ»ÑÑÐ¸ÑÐ½Ð°Ñ Ð°ÑÑÐµÑÐ¸Ñ Ð°Ð½Ð°ÑÐ¾Ð¼Ð¸Ñ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7" t="15545" r="780" b="3707"/>
          <a:stretch/>
        </p:blipFill>
        <p:spPr bwMode="auto">
          <a:xfrm>
            <a:off x="355770" y="3356992"/>
            <a:ext cx="4871104" cy="3393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6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23" grpId="0" animBg="1"/>
      <p:bldP spid="29" grpId="0" animBg="1"/>
      <p:bldP spid="4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98" y="1"/>
            <a:ext cx="4068960" cy="33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6588224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52565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/>
              <a:t>У товщі печінково-дванадцятипалої зв'язки </a:t>
            </a:r>
            <a:endParaRPr lang="uk-UA" u="sng" dirty="0" smtClean="0"/>
          </a:p>
          <a:p>
            <a:r>
              <a:rPr lang="uk-UA" u="sng" dirty="0" smtClean="0"/>
              <a:t>у </a:t>
            </a:r>
            <a:r>
              <a:rPr lang="uk-UA" u="sng" dirty="0" err="1" smtClean="0"/>
              <a:t>воротну</a:t>
            </a:r>
            <a:r>
              <a:rPr lang="uk-UA" u="sng" dirty="0" smtClean="0"/>
              <a:t> </a:t>
            </a:r>
            <a:r>
              <a:rPr lang="uk-UA" u="sng" dirty="0"/>
              <a:t>вену </a:t>
            </a:r>
            <a:r>
              <a:rPr lang="uk-UA" u="sng" dirty="0" smtClean="0"/>
              <a:t>впадають: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i="1" dirty="0" err="1" smtClean="0"/>
              <a:t>жовчноміхурова</a:t>
            </a:r>
            <a:r>
              <a:rPr lang="uk-UA" b="1" i="1" dirty="0" smtClean="0"/>
              <a:t> </a:t>
            </a:r>
            <a:r>
              <a:rPr lang="uk-UA" b="1" i="1" dirty="0"/>
              <a:t>вена (v. </a:t>
            </a:r>
            <a:r>
              <a:rPr lang="uk-UA" b="1" i="1" dirty="0" err="1" smtClean="0"/>
              <a:t>cystica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i="1" dirty="0" smtClean="0"/>
              <a:t>права </a:t>
            </a:r>
            <a:r>
              <a:rPr lang="uk-UA" dirty="0"/>
              <a:t>і</a:t>
            </a:r>
            <a:r>
              <a:rPr lang="uk-UA" b="1" i="1" dirty="0"/>
              <a:t> ліва шлункові вени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gastricae</a:t>
            </a:r>
            <a:r>
              <a:rPr lang="uk-UA" b="1" i="1" dirty="0" smtClean="0"/>
              <a:t> </a:t>
            </a:r>
            <a:r>
              <a:rPr lang="uk-UA" b="1" i="1" dirty="0" err="1"/>
              <a:t>dextra</a:t>
            </a:r>
            <a:r>
              <a:rPr lang="uk-UA" b="1" i="1" dirty="0"/>
              <a:t> </a:t>
            </a:r>
            <a:r>
              <a:rPr lang="uk-UA" b="1" i="1" dirty="0" err="1"/>
              <a:t>et</a:t>
            </a:r>
            <a:r>
              <a:rPr lang="uk-UA" b="1" i="1" dirty="0"/>
              <a:t> </a:t>
            </a:r>
            <a:r>
              <a:rPr lang="uk-UA" b="1" i="1" dirty="0" err="1"/>
              <a:t>sinistra</a:t>
            </a:r>
            <a:r>
              <a:rPr lang="uk-UA" b="1" i="1" dirty="0" smtClean="0"/>
              <a:t>),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i="1" dirty="0" err="1" smtClean="0"/>
              <a:t>передпілорична</a:t>
            </a:r>
            <a:r>
              <a:rPr lang="uk-UA" b="1" i="1" dirty="0" smtClean="0"/>
              <a:t> </a:t>
            </a:r>
            <a:r>
              <a:rPr lang="uk-UA" b="1" i="1" dirty="0"/>
              <a:t>вена </a:t>
            </a:r>
            <a:r>
              <a:rPr lang="uk-UA" b="1" i="1" dirty="0" smtClean="0"/>
              <a:t>(</a:t>
            </a:r>
            <a:r>
              <a:rPr lang="uk-UA" b="1" i="1" dirty="0"/>
              <a:t>v. </a:t>
            </a:r>
            <a:r>
              <a:rPr lang="uk-UA" b="1" i="1" dirty="0" err="1" smtClean="0"/>
              <a:t>prepylorica</a:t>
            </a:r>
            <a:r>
              <a:rPr lang="uk-UA" b="1" i="1" dirty="0"/>
              <a:t>). </a:t>
            </a:r>
            <a:endParaRPr lang="uk-UA" b="1" i="1" dirty="0" smtClean="0"/>
          </a:p>
          <a:p>
            <a:r>
              <a:rPr lang="uk-UA" dirty="0" smtClean="0"/>
              <a:t>Ліва </a:t>
            </a:r>
            <a:r>
              <a:rPr lang="uk-UA" dirty="0"/>
              <a:t>шлункова вена </a:t>
            </a:r>
            <a:r>
              <a:rPr lang="uk-UA" dirty="0" err="1" smtClean="0"/>
              <a:t>анастомозує</a:t>
            </a:r>
            <a:r>
              <a:rPr lang="uk-UA" dirty="0" smtClean="0"/>
              <a:t> зі </a:t>
            </a:r>
            <a:r>
              <a:rPr lang="uk-UA" dirty="0"/>
              <a:t>стравохідними венами - притоками непарної вени з системи верхньої порожнистої вени. </a:t>
            </a:r>
            <a:endParaRPr lang="uk-UA" dirty="0" smtClean="0"/>
          </a:p>
        </p:txBody>
      </p:sp>
      <p:pic>
        <p:nvPicPr>
          <p:cNvPr id="3074" name="Picture 2" descr="ÐÐ°ÑÑÐ¸Ð½ÐºÐ¸ Ð¿Ð¾ Ð·Ð°Ð¿ÑÐ¾ÑÑ Ð¿Ð¾Ð´Ð²Ð·Ð´Ð¾ÑÐ½Ð°Ñ Ð²ÐµÐ½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529" y="0"/>
            <a:ext cx="6696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39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016" cy="685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49762" y="188640"/>
            <a:ext cx="42484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У товщі круглої зв'язки печінки до цього органу підходять </a:t>
            </a:r>
            <a:r>
              <a:rPr lang="uk-UA" b="1" i="1" dirty="0" err="1" smtClean="0"/>
              <a:t>навколопупочні</a:t>
            </a:r>
            <a:r>
              <a:rPr lang="uk-UA" b="1" i="1" dirty="0" smtClean="0"/>
              <a:t> </a:t>
            </a:r>
            <a:r>
              <a:rPr lang="uk-UA" b="1" i="1" dirty="0"/>
              <a:t>вени 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paraumbilicales</a:t>
            </a:r>
            <a:r>
              <a:rPr lang="uk-UA" b="1" i="1" dirty="0"/>
              <a:t>), </a:t>
            </a:r>
            <a:r>
              <a:rPr lang="uk-UA" dirty="0"/>
              <a:t>які починаються в області пупка, де </a:t>
            </a:r>
            <a:r>
              <a:rPr lang="uk-UA" dirty="0" err="1" smtClean="0"/>
              <a:t>анастомозують</a:t>
            </a:r>
            <a:r>
              <a:rPr lang="uk-UA" dirty="0" smtClean="0"/>
              <a:t> з </a:t>
            </a:r>
            <a:r>
              <a:rPr lang="uk-UA" i="1" dirty="0"/>
              <a:t>верхніми </a:t>
            </a:r>
            <a:r>
              <a:rPr lang="uk-UA" i="1" dirty="0" smtClean="0"/>
              <a:t>надчеревними </a:t>
            </a:r>
            <a:r>
              <a:rPr lang="uk-UA" i="1" dirty="0"/>
              <a:t>венами - притоками внутрішніх грудних вен (з системи верхньої порожнистої вени)</a:t>
            </a:r>
            <a:r>
              <a:rPr lang="uk-UA" dirty="0"/>
              <a:t> і з </a:t>
            </a:r>
            <a:r>
              <a:rPr lang="uk-UA" i="1" dirty="0"/>
              <a:t>поверхневими і </a:t>
            </a:r>
            <a:r>
              <a:rPr lang="uk-UA" i="1" dirty="0" smtClean="0"/>
              <a:t>нижніми надчеревними </a:t>
            </a:r>
            <a:r>
              <a:rPr lang="uk-UA" i="1" dirty="0"/>
              <a:t>венами (</a:t>
            </a:r>
            <a:r>
              <a:rPr lang="uk-UA" i="1" dirty="0" err="1"/>
              <a:t>vv</a:t>
            </a:r>
            <a:r>
              <a:rPr lang="uk-UA" i="1" dirty="0"/>
              <a:t> . </a:t>
            </a:r>
            <a:r>
              <a:rPr lang="uk-UA" i="1" dirty="0" err="1"/>
              <a:t>epigastricae</a:t>
            </a:r>
            <a:r>
              <a:rPr lang="uk-UA" i="1" dirty="0"/>
              <a:t> </a:t>
            </a:r>
            <a:r>
              <a:rPr lang="uk-UA" i="1" dirty="0" err="1"/>
              <a:t>superficiales</a:t>
            </a:r>
            <a:r>
              <a:rPr lang="uk-UA" i="1" dirty="0"/>
              <a:t> </a:t>
            </a:r>
            <a:r>
              <a:rPr lang="uk-UA" i="1" dirty="0" err="1"/>
              <a:t>et</a:t>
            </a:r>
            <a:r>
              <a:rPr lang="uk-UA" i="1" dirty="0"/>
              <a:t> </a:t>
            </a:r>
            <a:r>
              <a:rPr lang="uk-UA" i="1" dirty="0" err="1"/>
              <a:t>inferior</a:t>
            </a:r>
            <a:r>
              <a:rPr lang="uk-UA" i="1" dirty="0"/>
              <a:t>) </a:t>
            </a:r>
            <a:r>
              <a:rPr lang="uk-UA" dirty="0"/>
              <a:t>- притоками стегнової і зовнішньої </a:t>
            </a:r>
            <a:r>
              <a:rPr lang="uk-UA" dirty="0" smtClean="0"/>
              <a:t>клубових вен </a:t>
            </a:r>
            <a:r>
              <a:rPr lang="uk-UA" dirty="0"/>
              <a:t>з системи нижньої порожнистої вени.</a:t>
            </a:r>
            <a:endParaRPr lang="ru-RU" dirty="0"/>
          </a:p>
        </p:txBody>
      </p:sp>
      <p:pic>
        <p:nvPicPr>
          <p:cNvPr id="5" name="Picture 8" descr="http://vmede.org/sait/content/Anatomija_sapin_2/5_files/mb4_03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41" y="0"/>
            <a:ext cx="4142717" cy="685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0" t="21846" r="11121" b="3722"/>
          <a:stretch/>
        </p:blipFill>
        <p:spPr bwMode="auto">
          <a:xfrm>
            <a:off x="107504" y="1773544"/>
            <a:ext cx="4307081" cy="493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25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Притоки </a:t>
            </a:r>
            <a:r>
              <a:rPr lang="uk-UA" dirty="0" err="1" smtClean="0"/>
              <a:t>воротної</a:t>
            </a:r>
            <a:r>
              <a:rPr lang="uk-UA" dirty="0" smtClean="0"/>
              <a:t> </a:t>
            </a:r>
            <a:r>
              <a:rPr lang="uk-UA" dirty="0"/>
              <a:t>вени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80112" y="1866139"/>
            <a:ext cx="31683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/>
              <a:t>Основними притоками </a:t>
            </a:r>
            <a:r>
              <a:rPr lang="uk-UA" u="sng" dirty="0" err="1" smtClean="0"/>
              <a:t>воротної</a:t>
            </a:r>
            <a:r>
              <a:rPr lang="uk-UA" u="sng" dirty="0" smtClean="0"/>
              <a:t> </a:t>
            </a:r>
            <a:r>
              <a:rPr lang="uk-UA" u="sng" dirty="0"/>
              <a:t>вени </a:t>
            </a:r>
            <a:r>
              <a:rPr lang="uk-UA" u="sng" dirty="0" smtClean="0"/>
              <a:t>є: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верхня </a:t>
            </a:r>
            <a:r>
              <a:rPr lang="uk-UA" dirty="0" err="1" smtClean="0"/>
              <a:t>брижова</a:t>
            </a:r>
            <a:r>
              <a:rPr lang="uk-UA" dirty="0"/>
              <a:t> вена,</a:t>
            </a:r>
            <a:r>
              <a:rPr lang="uk-UA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селезінкова </a:t>
            </a:r>
            <a:r>
              <a:rPr lang="uk-UA" dirty="0"/>
              <a:t>вена,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нижня </a:t>
            </a:r>
            <a:r>
              <a:rPr lang="uk-UA" dirty="0" err="1"/>
              <a:t>брижова</a:t>
            </a:r>
            <a:r>
              <a:rPr lang="uk-UA" dirty="0"/>
              <a:t> </a:t>
            </a:r>
            <a:r>
              <a:rPr lang="uk-UA" dirty="0" smtClean="0"/>
              <a:t>вена, </a:t>
            </a:r>
            <a:r>
              <a:rPr lang="uk-UA" dirty="0"/>
              <a:t>які зливаються </a:t>
            </a:r>
            <a:r>
              <a:rPr lang="uk-UA" dirty="0" smtClean="0"/>
              <a:t>одна </a:t>
            </a:r>
            <a:r>
              <a:rPr lang="uk-UA" dirty="0"/>
              <a:t>з </a:t>
            </a:r>
            <a:r>
              <a:rPr lang="uk-UA" dirty="0" smtClean="0"/>
              <a:t>одною </a:t>
            </a:r>
            <a:r>
              <a:rPr lang="uk-UA" dirty="0"/>
              <a:t>позаду головки підшлункової залози. </a:t>
            </a:r>
            <a:endParaRPr lang="ru-RU" dirty="0"/>
          </a:p>
        </p:txBody>
      </p:sp>
      <p:pic>
        <p:nvPicPr>
          <p:cNvPr id="1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031"/>
            <a:ext cx="5040560" cy="498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12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260648"/>
            <a:ext cx="8260672" cy="1008113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Верхня </a:t>
            </a:r>
            <a:r>
              <a:rPr lang="uk-UA" b="1" dirty="0" err="1"/>
              <a:t>брижова</a:t>
            </a:r>
            <a:r>
              <a:rPr lang="uk-UA" b="1" dirty="0"/>
              <a:t> вена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mesenterica</a:t>
            </a:r>
            <a:r>
              <a:rPr lang="uk-UA" b="1" dirty="0"/>
              <a:t> </a:t>
            </a:r>
            <a:r>
              <a:rPr lang="uk-UA" b="1" dirty="0" err="1"/>
              <a:t>superior</a:t>
            </a:r>
            <a:r>
              <a:rPr lang="uk-UA" b="1" dirty="0"/>
              <a:t>)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16016" y="1648053"/>
            <a:ext cx="44279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Верхня </a:t>
            </a:r>
            <a:r>
              <a:rPr lang="uk-UA" b="1" dirty="0" err="1"/>
              <a:t>брижова</a:t>
            </a:r>
            <a:r>
              <a:rPr lang="uk-UA" b="1" dirty="0"/>
              <a:t> вена </a:t>
            </a:r>
            <a:r>
              <a:rPr lang="uk-UA" dirty="0" smtClean="0"/>
              <a:t>проходить </a:t>
            </a:r>
            <a:r>
              <a:rPr lang="uk-UA" dirty="0"/>
              <a:t>в корені брижі тонкої кишки праворуч від однойменної артерії. </a:t>
            </a:r>
            <a:endParaRPr lang="uk-UA" dirty="0" smtClean="0"/>
          </a:p>
          <a:p>
            <a:r>
              <a:rPr lang="uk-UA" u="sng" dirty="0" smtClean="0"/>
              <a:t>Її </a:t>
            </a:r>
            <a:r>
              <a:rPr lang="uk-UA" u="sng" dirty="0"/>
              <a:t>притоками </a:t>
            </a:r>
            <a:r>
              <a:rPr lang="uk-UA" u="sng" dirty="0" smtClean="0"/>
              <a:t>є: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вени порожньої і </a:t>
            </a:r>
            <a:r>
              <a:rPr lang="uk-UA" b="1" i="1" dirty="0"/>
              <a:t>клубової кишок 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jejunales</a:t>
            </a:r>
            <a:r>
              <a:rPr lang="uk-UA" b="1" i="1" dirty="0" smtClean="0"/>
              <a:t> </a:t>
            </a:r>
            <a:r>
              <a:rPr lang="uk-UA" b="1" i="1" dirty="0" err="1"/>
              <a:t>et</a:t>
            </a:r>
            <a:r>
              <a:rPr lang="uk-UA" b="1" i="1" dirty="0"/>
              <a:t> </a:t>
            </a:r>
            <a:r>
              <a:rPr lang="uk-UA" b="1" i="1" dirty="0" err="1" smtClean="0"/>
              <a:t>ileаles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підшлункові </a:t>
            </a:r>
            <a:r>
              <a:rPr lang="uk-UA" b="1" i="1" dirty="0"/>
              <a:t>вени </a:t>
            </a:r>
            <a:endParaRPr lang="uk-UA" b="1" i="1" dirty="0" smtClean="0"/>
          </a:p>
          <a:p>
            <a:r>
              <a:rPr lang="uk-UA" b="1" i="1" dirty="0" smtClean="0"/>
              <a:t>     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pancreаticae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підшлунково-дванадцятипалі </a:t>
            </a:r>
            <a:r>
              <a:rPr lang="uk-UA" b="1" i="1" dirty="0"/>
              <a:t>вени 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pancreaticoduodenales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err="1" smtClean="0"/>
              <a:t>клубово-ободовокишкова</a:t>
            </a:r>
            <a:r>
              <a:rPr lang="uk-UA" b="1" i="1" dirty="0" smtClean="0"/>
              <a:t> </a:t>
            </a:r>
            <a:r>
              <a:rPr lang="uk-UA" b="1" i="1" dirty="0"/>
              <a:t>вена (v. </a:t>
            </a:r>
            <a:r>
              <a:rPr lang="uk-UA" b="1" i="1" dirty="0" err="1" smtClean="0"/>
              <a:t>Ileocolica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права шлунково-сальникова </a:t>
            </a:r>
            <a:r>
              <a:rPr lang="uk-UA" b="1" i="1" dirty="0"/>
              <a:t>вена (v. </a:t>
            </a:r>
            <a:r>
              <a:rPr lang="uk-UA" b="1" i="1" dirty="0" err="1" smtClean="0"/>
              <a:t>gastroepiplоica</a:t>
            </a:r>
            <a:r>
              <a:rPr lang="uk-UA" b="1" i="1" dirty="0" smtClean="0"/>
              <a:t> </a:t>
            </a:r>
            <a:r>
              <a:rPr lang="uk-UA" b="1" i="1" dirty="0" err="1"/>
              <a:t>dextra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права </a:t>
            </a:r>
            <a:r>
              <a:rPr lang="uk-UA" b="1" i="1" dirty="0"/>
              <a:t>і середня </a:t>
            </a:r>
            <a:r>
              <a:rPr lang="uk-UA" b="1" i="1" dirty="0" err="1" smtClean="0"/>
              <a:t>ободовокишкові</a:t>
            </a:r>
            <a:r>
              <a:rPr lang="uk-UA" b="1" i="1" dirty="0" smtClean="0"/>
              <a:t> </a:t>
            </a:r>
            <a:r>
              <a:rPr lang="uk-UA" b="1" i="1" dirty="0"/>
              <a:t>вени </a:t>
            </a:r>
            <a:r>
              <a:rPr lang="uk-UA" b="1" i="1" dirty="0" smtClean="0"/>
              <a:t>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/>
              <a:t>colicae</a:t>
            </a:r>
            <a:r>
              <a:rPr lang="uk-UA" b="1" i="1" dirty="0"/>
              <a:t> </a:t>
            </a:r>
            <a:r>
              <a:rPr lang="uk-UA" b="1" i="1" dirty="0" err="1"/>
              <a:t>media</a:t>
            </a:r>
            <a:r>
              <a:rPr lang="uk-UA" b="1" i="1" dirty="0"/>
              <a:t> </a:t>
            </a:r>
            <a:r>
              <a:rPr lang="uk-UA" b="1" i="1" dirty="0" err="1"/>
              <a:t>et</a:t>
            </a:r>
            <a:r>
              <a:rPr lang="uk-UA" b="1" i="1" dirty="0"/>
              <a:t> </a:t>
            </a:r>
            <a:r>
              <a:rPr lang="uk-UA" b="1" i="1" dirty="0" err="1"/>
              <a:t>dextra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вена </a:t>
            </a:r>
            <a:r>
              <a:rPr lang="uk-UA" b="1" i="1" dirty="0"/>
              <a:t>червоподібного відростка (v. </a:t>
            </a:r>
            <a:r>
              <a:rPr lang="uk-UA" b="1" i="1" dirty="0" err="1"/>
              <a:t>appendicularis</a:t>
            </a:r>
            <a:r>
              <a:rPr lang="uk-UA" b="1" i="1" dirty="0" smtClean="0"/>
              <a:t>).</a:t>
            </a:r>
            <a:endParaRPr lang="ru-RU" b="1" i="1" dirty="0"/>
          </a:p>
        </p:txBody>
      </p:sp>
      <p:pic>
        <p:nvPicPr>
          <p:cNvPr id="4" name="Picture 2" descr="ÐÐ°ÑÑÐ¸Ð½ÐºÐ¸ Ð¿Ð¾ Ð·Ð°Ð¿ÑÐ¾ÑÑ ÑÐ¸ÑÑÐµÐ¼Ð° Ð²ÐµÑÑÐ½ÐµÐ¹ Ð¿Ð¾Ð»Ð¾Ð¹ Ð²ÐµÐ½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716016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98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9"/>
            <a:ext cx="8260672" cy="792087"/>
          </a:xfrm>
        </p:spPr>
        <p:txBody>
          <a:bodyPr/>
          <a:lstStyle/>
          <a:p>
            <a:r>
              <a:rPr lang="uk-UA" b="1" dirty="0"/>
              <a:t>Селезінкова вена (v. </a:t>
            </a:r>
            <a:r>
              <a:rPr lang="uk-UA" b="1" dirty="0" err="1"/>
              <a:t>lienаlis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1512691"/>
            <a:ext cx="42119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Селезінкова вена </a:t>
            </a:r>
            <a:r>
              <a:rPr lang="uk-UA" dirty="0" smtClean="0"/>
              <a:t>проходить </a:t>
            </a:r>
            <a:r>
              <a:rPr lang="uk-UA" dirty="0"/>
              <a:t>вздовж верхнього краю підшлункової залози нижче селезінкової артерії зліва направо, перетинаючи спереду аорту. Позаду головки підшлункової залози селезінкова вена зливається з </a:t>
            </a:r>
            <a:r>
              <a:rPr lang="uk-UA" dirty="0" smtClean="0"/>
              <a:t>верхньою </a:t>
            </a:r>
            <a:r>
              <a:rPr lang="uk-UA" dirty="0" err="1" smtClean="0"/>
              <a:t>брижовою</a:t>
            </a:r>
            <a:r>
              <a:rPr lang="uk-UA" dirty="0" smtClean="0"/>
              <a:t> веною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u="sng" dirty="0" smtClean="0"/>
              <a:t>Притоками </a:t>
            </a:r>
            <a:r>
              <a:rPr lang="uk-UA" u="sng" dirty="0"/>
              <a:t>селезінкової вени </a:t>
            </a:r>
            <a:r>
              <a:rPr lang="uk-UA" u="sng" dirty="0" smtClean="0"/>
              <a:t>є: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підшлункові </a:t>
            </a:r>
            <a:r>
              <a:rPr lang="uk-UA" b="1" i="1" dirty="0"/>
              <a:t>вени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pancreaticae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короткі </a:t>
            </a:r>
            <a:r>
              <a:rPr lang="uk-UA" b="1" i="1" dirty="0"/>
              <a:t>шлункові вени 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gаstricae</a:t>
            </a:r>
            <a:r>
              <a:rPr lang="uk-UA" b="1" i="1" dirty="0" smtClean="0"/>
              <a:t> </a:t>
            </a:r>
            <a:r>
              <a:rPr lang="uk-UA" b="1" i="1" dirty="0" err="1" smtClean="0"/>
              <a:t>brеves</a:t>
            </a:r>
            <a:r>
              <a:rPr lang="uk-UA" b="1" i="1" dirty="0" smtClean="0"/>
              <a:t>),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ліва </a:t>
            </a:r>
            <a:r>
              <a:rPr lang="uk-UA" b="1" i="1" dirty="0" err="1" smtClean="0"/>
              <a:t>шлунково-сальнікова</a:t>
            </a:r>
            <a:r>
              <a:rPr lang="uk-UA" b="1" i="1" dirty="0" smtClean="0"/>
              <a:t> </a:t>
            </a:r>
            <a:r>
              <a:rPr lang="uk-UA" b="1" i="1" dirty="0"/>
              <a:t>вена (v. </a:t>
            </a:r>
            <a:r>
              <a:rPr lang="uk-UA" b="1" i="1" dirty="0" err="1" smtClean="0"/>
              <a:t>gastroepiplоica</a:t>
            </a:r>
            <a:r>
              <a:rPr lang="uk-UA" b="1" i="1" dirty="0" smtClean="0"/>
              <a:t> </a:t>
            </a:r>
            <a:r>
              <a:rPr lang="uk-UA" b="1" i="1" dirty="0" err="1"/>
              <a:t>sinistra</a:t>
            </a:r>
            <a:r>
              <a:rPr lang="uk-UA" b="1" i="1" dirty="0" smtClean="0"/>
              <a:t>).</a:t>
            </a:r>
          </a:p>
          <a:p>
            <a:r>
              <a:rPr lang="uk-UA" dirty="0" smtClean="0"/>
              <a:t>Остання </a:t>
            </a:r>
            <a:r>
              <a:rPr lang="uk-UA" dirty="0" err="1" smtClean="0"/>
              <a:t>анастомозує</a:t>
            </a:r>
            <a:r>
              <a:rPr lang="uk-UA" dirty="0" smtClean="0"/>
              <a:t> </a:t>
            </a:r>
            <a:r>
              <a:rPr lang="uk-UA" dirty="0"/>
              <a:t>по великій кривизні шлунка з </a:t>
            </a:r>
            <a:r>
              <a:rPr lang="uk-UA" dirty="0" smtClean="0"/>
              <a:t>правою однойменною </a:t>
            </a:r>
            <a:r>
              <a:rPr lang="uk-UA" dirty="0"/>
              <a:t>веною. </a:t>
            </a:r>
            <a:endParaRPr lang="uk-UA" dirty="0" smtClean="0"/>
          </a:p>
        </p:txBody>
      </p:sp>
      <p:pic>
        <p:nvPicPr>
          <p:cNvPr id="5" name="Picture 2" descr="ÐÐ°ÑÑÐ¸Ð½ÐºÐ¸ Ð¿Ð¾ Ð·Ð°Ð¿ÑÐ¾ÑÑ ÑÐ¸ÑÑÐµÐ¼Ð° Ð²ÐµÑÑÐ½ÐµÐ¹ Ð¿Ð¾Ð»Ð¾Ð¹ Ð²ÐµÐ½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93204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26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9"/>
            <a:ext cx="8260672" cy="936104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Нижня </a:t>
            </a:r>
            <a:r>
              <a:rPr lang="uk-UA" b="1" dirty="0" err="1"/>
              <a:t>брижова</a:t>
            </a:r>
            <a:r>
              <a:rPr lang="uk-UA" b="1" dirty="0"/>
              <a:t> вена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Mesenterica</a:t>
            </a:r>
            <a:r>
              <a:rPr lang="uk-UA" b="1" dirty="0"/>
              <a:t> </a:t>
            </a:r>
            <a:r>
              <a:rPr lang="uk-UA" b="1" dirty="0" err="1"/>
              <a:t>inferior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21598" y="1628800"/>
            <a:ext cx="44224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Нижня </a:t>
            </a:r>
            <a:r>
              <a:rPr lang="uk-UA" b="1" dirty="0" err="1"/>
              <a:t>брижова</a:t>
            </a:r>
            <a:r>
              <a:rPr lang="uk-UA" b="1" dirty="0"/>
              <a:t> вена </a:t>
            </a:r>
            <a:r>
              <a:rPr lang="uk-UA" dirty="0" smtClean="0"/>
              <a:t>утворюється </a:t>
            </a:r>
            <a:r>
              <a:rPr lang="uk-UA" dirty="0"/>
              <a:t>в результаті </a:t>
            </a:r>
            <a:r>
              <a:rPr lang="uk-UA" u="sng" dirty="0" smtClean="0"/>
              <a:t>злиття:</a:t>
            </a:r>
            <a:r>
              <a:rPr lang="uk-UA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верхньої </a:t>
            </a:r>
            <a:r>
              <a:rPr lang="uk-UA" b="1" i="1" dirty="0"/>
              <a:t>ректальної вени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/>
              <a:t>v. </a:t>
            </a:r>
            <a:r>
              <a:rPr lang="uk-UA" b="1" i="1" dirty="0" err="1" smtClean="0"/>
              <a:t>rectalis</a:t>
            </a:r>
            <a:r>
              <a:rPr lang="uk-UA" b="1" i="1" dirty="0" smtClean="0"/>
              <a:t> </a:t>
            </a:r>
            <a:r>
              <a:rPr lang="uk-UA" b="1" i="1" dirty="0" err="1"/>
              <a:t>superior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лівої </a:t>
            </a:r>
            <a:r>
              <a:rPr lang="uk-UA" b="1" i="1" dirty="0" err="1" smtClean="0"/>
              <a:t>ободовокишкової</a:t>
            </a:r>
            <a:r>
              <a:rPr lang="uk-UA" b="1" i="1" dirty="0" smtClean="0"/>
              <a:t> вени</a:t>
            </a:r>
          </a:p>
          <a:p>
            <a:r>
              <a:rPr lang="uk-UA" b="1" i="1" dirty="0" smtClean="0"/>
              <a:t>(v</a:t>
            </a:r>
            <a:r>
              <a:rPr lang="uk-UA" b="1" i="1" dirty="0"/>
              <a:t>. </a:t>
            </a:r>
            <a:r>
              <a:rPr lang="uk-UA" b="1" i="1" dirty="0" err="1" smtClean="0"/>
              <a:t>colica</a:t>
            </a:r>
            <a:r>
              <a:rPr lang="uk-UA" b="1" i="1" dirty="0" smtClean="0"/>
              <a:t> </a:t>
            </a:r>
            <a:r>
              <a:rPr lang="uk-UA" b="1" i="1" dirty="0" err="1"/>
              <a:t>sinistra</a:t>
            </a:r>
            <a:r>
              <a:rPr lang="uk-UA" b="1" i="1" dirty="0" smtClean="0"/>
              <a:t>),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b="1" i="1" dirty="0" smtClean="0"/>
              <a:t>сигмоподібних вен</a:t>
            </a:r>
          </a:p>
          <a:p>
            <a:r>
              <a:rPr lang="uk-UA" b="1" i="1" dirty="0" smtClean="0"/>
              <a:t>(</a:t>
            </a:r>
            <a:r>
              <a:rPr lang="uk-UA" b="1" i="1" dirty="0" err="1" smtClean="0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sigmoideae</a:t>
            </a:r>
            <a:r>
              <a:rPr lang="uk-UA" b="1" i="1" dirty="0"/>
              <a:t>). </a:t>
            </a:r>
            <a:endParaRPr lang="uk-UA" b="1" i="1" dirty="0" smtClean="0"/>
          </a:p>
          <a:p>
            <a:r>
              <a:rPr lang="uk-UA" dirty="0" smtClean="0"/>
              <a:t>Нижня </a:t>
            </a:r>
            <a:r>
              <a:rPr lang="uk-UA" dirty="0" err="1"/>
              <a:t>брижова</a:t>
            </a:r>
            <a:r>
              <a:rPr lang="uk-UA" dirty="0"/>
              <a:t> вена прямує вгору, розташовуючись поруч з </a:t>
            </a:r>
            <a:r>
              <a:rPr lang="uk-UA" dirty="0" smtClean="0"/>
              <a:t>лівою </a:t>
            </a:r>
            <a:r>
              <a:rPr lang="uk-UA" dirty="0" err="1" smtClean="0"/>
              <a:t>ободовокишечною</a:t>
            </a:r>
            <a:r>
              <a:rPr lang="uk-UA" dirty="0" smtClean="0"/>
              <a:t> </a:t>
            </a:r>
            <a:r>
              <a:rPr lang="uk-UA" dirty="0"/>
              <a:t>артерією, проходить позаду підшлункової </a:t>
            </a:r>
            <a:r>
              <a:rPr lang="uk-UA" dirty="0" smtClean="0"/>
              <a:t>залози </a:t>
            </a:r>
            <a:r>
              <a:rPr lang="uk-UA" dirty="0"/>
              <a:t>і впадає в </a:t>
            </a:r>
            <a:r>
              <a:rPr lang="uk-UA" dirty="0" smtClean="0"/>
              <a:t>селезінкову </a:t>
            </a:r>
            <a:r>
              <a:rPr lang="uk-UA" dirty="0"/>
              <a:t>вену (іноді </a:t>
            </a:r>
            <a:r>
              <a:rPr lang="uk-UA" dirty="0" smtClean="0"/>
              <a:t>у </a:t>
            </a:r>
            <a:r>
              <a:rPr lang="uk-UA" dirty="0"/>
              <a:t>верхню </a:t>
            </a:r>
            <a:r>
              <a:rPr lang="uk-UA" dirty="0" err="1" smtClean="0"/>
              <a:t>брижову</a:t>
            </a:r>
            <a:r>
              <a:rPr lang="uk-UA" dirty="0" smtClean="0"/>
              <a:t> </a:t>
            </a:r>
            <a:r>
              <a:rPr lang="uk-UA" dirty="0"/>
              <a:t>вену). </a:t>
            </a:r>
            <a:endParaRPr lang="ru-RU" dirty="0"/>
          </a:p>
        </p:txBody>
      </p:sp>
      <p:pic>
        <p:nvPicPr>
          <p:cNvPr id="6" name="Picture 2" descr="ÐÐ°ÑÑÐ¸Ð½ÐºÐ¸ Ð¿Ð¾ Ð·Ð°Ð¿ÑÐ¾ÑÑ ÑÐ¸ÑÑÐµÐ¼Ð° Ð²ÐµÑÑÐ½ÐµÐ¹ Ð¿Ð¾Ð»Ð¾Ð¹ Ð²ÐµÐ½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716016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Ð°ÑÑÐ¸Ð½ÐºÐ¸ Ð¿Ð¾ Ð·Ð°Ð¿ÑÐ¾ÑÑ Ð²ÐµÑÑÐ½ÑÑ Ð±ÑÑÐ¶ÐµÐµÑÐ½Ð°Ñ Ð°ÑÑÐµÑÐ¸Ñ Ð°Ð½Ð°ÑÐ¾Ð¼Ð¸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9" y="1628800"/>
            <a:ext cx="666750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21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/>
              <a:t>Вени ТАЗУ</a:t>
            </a:r>
            <a:endParaRPr lang="ru-RU" sz="6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1916832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/>
              <a:t>Загальна </a:t>
            </a:r>
            <a:r>
              <a:rPr lang="uk-UA" b="1" dirty="0"/>
              <a:t>клубова вена (v. </a:t>
            </a:r>
            <a:r>
              <a:rPr lang="uk-UA" b="1" dirty="0" err="1"/>
              <a:t>Iliaca</a:t>
            </a:r>
            <a:r>
              <a:rPr lang="uk-UA" b="1" dirty="0"/>
              <a:t> </a:t>
            </a:r>
            <a:r>
              <a:rPr lang="uk-UA" b="1" dirty="0" err="1"/>
              <a:t>communis</a:t>
            </a:r>
            <a:r>
              <a:rPr lang="uk-UA" b="1" dirty="0"/>
              <a:t>), </a:t>
            </a:r>
            <a:r>
              <a:rPr lang="uk-UA" dirty="0"/>
              <a:t>велика, </a:t>
            </a:r>
            <a:r>
              <a:rPr lang="uk-UA" dirty="0" smtClean="0"/>
              <a:t>безклапанна, </a:t>
            </a:r>
            <a:r>
              <a:rPr lang="uk-UA" dirty="0"/>
              <a:t>утворюється на рівні крижово-клубового суглоба завдяки злиттю </a:t>
            </a:r>
            <a:r>
              <a:rPr lang="uk-UA" dirty="0" smtClean="0"/>
              <a:t>внутрішньої і </a:t>
            </a:r>
            <a:r>
              <a:rPr lang="uk-UA" dirty="0"/>
              <a:t>зовнішньої клубових вен. Права загальна клубова вена проходить спочатку позаду, а потім </a:t>
            </a:r>
            <a:r>
              <a:rPr lang="uk-UA" dirty="0" err="1" smtClean="0"/>
              <a:t>латерально</a:t>
            </a:r>
            <a:r>
              <a:rPr lang="uk-UA" dirty="0" smtClean="0"/>
              <a:t> від </a:t>
            </a:r>
            <a:r>
              <a:rPr lang="uk-UA" dirty="0"/>
              <a:t>однойменної артерії; ліва, в яку впадає </a:t>
            </a:r>
            <a:r>
              <a:rPr lang="uk-UA" b="1" i="1" dirty="0"/>
              <a:t>серединна крижова вена (v. </a:t>
            </a:r>
            <a:r>
              <a:rPr lang="uk-UA" b="1" i="1" dirty="0" err="1"/>
              <a:t>sacralis</a:t>
            </a:r>
            <a:r>
              <a:rPr lang="uk-UA" b="1" i="1" dirty="0"/>
              <a:t> </a:t>
            </a:r>
            <a:r>
              <a:rPr lang="uk-UA" b="1" i="1" dirty="0" err="1"/>
              <a:t>mediana</a:t>
            </a:r>
            <a:r>
              <a:rPr lang="uk-UA" b="1" i="1" dirty="0"/>
              <a:t>) </a:t>
            </a:r>
            <a:r>
              <a:rPr lang="uk-UA" dirty="0"/>
              <a:t>- </a:t>
            </a:r>
            <a:r>
              <a:rPr lang="uk-UA" dirty="0" err="1" smtClean="0"/>
              <a:t>медіально</a:t>
            </a:r>
            <a:r>
              <a:rPr lang="uk-UA" dirty="0" smtClean="0"/>
              <a:t>.</a:t>
            </a:r>
            <a:endParaRPr lang="ru-RU" dirty="0"/>
          </a:p>
          <a:p>
            <a:r>
              <a:rPr lang="uk-UA" dirty="0"/>
              <a:t>На рівні </a:t>
            </a:r>
            <a:r>
              <a:rPr lang="uk-UA" dirty="0" err="1"/>
              <a:t>міжхребцевого</a:t>
            </a:r>
            <a:r>
              <a:rPr lang="uk-UA" dirty="0"/>
              <a:t> диска між IV і V поперекових хребців права й ліва загальні клубові вени зливаються, утворюючи нижню порожнисту вену.</a:t>
            </a:r>
            <a:endParaRPr lang="ru-RU" dirty="0"/>
          </a:p>
        </p:txBody>
      </p:sp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4032448" cy="42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12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Внутрішня клубова вена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Iliaca</a:t>
            </a:r>
            <a:r>
              <a:rPr lang="uk-UA" b="1" dirty="0"/>
              <a:t> </a:t>
            </a:r>
            <a:r>
              <a:rPr lang="uk-UA" b="1" dirty="0" err="1"/>
              <a:t>interna</a:t>
            </a:r>
            <a:r>
              <a:rPr lang="uk-UA" b="1" dirty="0" smtClean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5657671"/>
            <a:ext cx="5079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Внутрішня </a:t>
            </a:r>
            <a:r>
              <a:rPr lang="uk-UA" dirty="0"/>
              <a:t>клубова вена має </a:t>
            </a:r>
            <a:r>
              <a:rPr lang="uk-UA" dirty="0" smtClean="0"/>
              <a:t>парієтальні </a:t>
            </a:r>
            <a:r>
              <a:rPr lang="uk-UA" dirty="0"/>
              <a:t>і вісцеральні </a:t>
            </a:r>
            <a:r>
              <a:rPr lang="uk-UA" dirty="0" smtClean="0"/>
              <a:t>притоки. Останні починаються </a:t>
            </a:r>
            <a:r>
              <a:rPr lang="uk-UA" dirty="0"/>
              <a:t>від венозних сплетінь, що оточують органи малого тазу.</a:t>
            </a:r>
            <a:endParaRPr lang="ru-RU" dirty="0"/>
          </a:p>
        </p:txBody>
      </p:sp>
      <p:pic>
        <p:nvPicPr>
          <p:cNvPr id="4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920" y="1536181"/>
            <a:ext cx="4386080" cy="412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500928"/>
            <a:ext cx="48969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solidFill>
                  <a:prstClr val="black"/>
                </a:solidFill>
              </a:rPr>
              <a:t>Внутрішня клубова вена не має клапанів, лежить на бічній стінці малого таза позаду однойменної артерії. </a:t>
            </a:r>
          </a:p>
          <a:p>
            <a:pPr lvl="0"/>
            <a:r>
              <a:rPr lang="uk-UA" dirty="0">
                <a:solidFill>
                  <a:prstClr val="black"/>
                </a:solidFill>
              </a:rPr>
              <a:t>Області, з яких приносять кров її притоки, відповідають (за винятком пупкової вени) розгалуженням однойменної артерії. </a:t>
            </a:r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254"/>
            <a:ext cx="4067944" cy="360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02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Парієтальні </a:t>
            </a:r>
            <a:r>
              <a:rPr lang="uk-UA" b="1" dirty="0" smtClean="0"/>
              <a:t>притоки Внутрішньої клубової вени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52120" y="2048887"/>
            <a:ext cx="33123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/>
              <a:t>Парієтальні притоки: </a:t>
            </a:r>
            <a:endParaRPr lang="uk-UA" u="sng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i="1" dirty="0" smtClean="0"/>
              <a:t>верхні та </a:t>
            </a:r>
            <a:r>
              <a:rPr lang="uk-UA" b="1" i="1" dirty="0"/>
              <a:t>нижні сідничні вени 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gluteales</a:t>
            </a:r>
            <a:r>
              <a:rPr lang="uk-UA" b="1" i="1" dirty="0" smtClean="0"/>
              <a:t> </a:t>
            </a:r>
            <a:r>
              <a:rPr lang="uk-UA" b="1" i="1" dirty="0" err="1"/>
              <a:t>superiores</a:t>
            </a:r>
            <a:r>
              <a:rPr lang="uk-UA" b="1" i="1" dirty="0"/>
              <a:t> </a:t>
            </a:r>
            <a:r>
              <a:rPr lang="uk-UA" b="1" i="1" dirty="0" err="1"/>
              <a:t>et</a:t>
            </a:r>
            <a:r>
              <a:rPr lang="uk-UA" b="1" i="1" dirty="0"/>
              <a:t> </a:t>
            </a:r>
            <a:r>
              <a:rPr lang="uk-UA" b="1" i="1" dirty="0" err="1"/>
              <a:t>inferiores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i="1" dirty="0" err="1" smtClean="0"/>
              <a:t>затульні</a:t>
            </a:r>
            <a:r>
              <a:rPr lang="uk-UA" b="1" i="1" dirty="0" smtClean="0"/>
              <a:t> </a:t>
            </a:r>
            <a:r>
              <a:rPr lang="uk-UA" b="1" i="1" dirty="0"/>
              <a:t>вени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obturatoriae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i="1" dirty="0" smtClean="0"/>
              <a:t>парні </a:t>
            </a:r>
            <a:r>
              <a:rPr lang="uk-UA" b="1" i="1" dirty="0"/>
              <a:t>латеральні крижові </a:t>
            </a:r>
            <a:r>
              <a:rPr lang="uk-UA" b="1" i="1" dirty="0" smtClean="0"/>
              <a:t>вени</a:t>
            </a:r>
          </a:p>
          <a:p>
            <a:r>
              <a:rPr lang="uk-UA" b="1" i="1" dirty="0" smtClean="0"/>
              <a:t>(</a:t>
            </a:r>
            <a:r>
              <a:rPr lang="uk-UA" b="1" i="1" dirty="0" err="1" smtClean="0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sacrales</a:t>
            </a:r>
            <a:r>
              <a:rPr lang="uk-UA" b="1" i="1" dirty="0" smtClean="0"/>
              <a:t> </a:t>
            </a:r>
            <a:r>
              <a:rPr lang="uk-UA" b="1" i="1" dirty="0" err="1"/>
              <a:t>laterales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b="1" i="1" dirty="0" smtClean="0"/>
              <a:t>непарна клубово-поперекова вена</a:t>
            </a:r>
          </a:p>
          <a:p>
            <a:r>
              <a:rPr lang="uk-UA" b="1" i="1" dirty="0" smtClean="0"/>
              <a:t>(v</a:t>
            </a:r>
            <a:r>
              <a:rPr lang="uk-UA" b="1" i="1" dirty="0"/>
              <a:t>. </a:t>
            </a:r>
            <a:r>
              <a:rPr lang="uk-UA" b="1" i="1" dirty="0" err="1"/>
              <a:t>Iliolumbalis</a:t>
            </a:r>
            <a:r>
              <a:rPr lang="uk-UA" b="1" i="1" dirty="0"/>
              <a:t>). </a:t>
            </a:r>
            <a:endParaRPr lang="uk-UA" b="1" i="1" dirty="0" smtClean="0"/>
          </a:p>
          <a:p>
            <a:r>
              <a:rPr lang="uk-UA" dirty="0" smtClean="0"/>
              <a:t>Ці </a:t>
            </a:r>
            <a:r>
              <a:rPr lang="uk-UA" dirty="0"/>
              <a:t>вени, прилеглі до однойменних </a:t>
            </a:r>
            <a:r>
              <a:rPr lang="uk-UA" dirty="0" smtClean="0"/>
              <a:t>артерій, </a:t>
            </a:r>
            <a:r>
              <a:rPr lang="uk-UA" dirty="0"/>
              <a:t>мають клапани.</a:t>
            </a:r>
            <a:endParaRPr lang="ru-RU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518457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6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Вісцеральні </a:t>
            </a:r>
            <a:r>
              <a:rPr lang="uk-UA" b="1" dirty="0" smtClean="0"/>
              <a:t>притоки </a:t>
            </a:r>
            <a:r>
              <a:rPr lang="uk-UA" b="1" dirty="0"/>
              <a:t>Внутрішньої клубової вени </a:t>
            </a:r>
            <a:endParaRPr lang="ru-RU" dirty="0"/>
          </a:p>
        </p:txBody>
      </p:sp>
      <p:pic>
        <p:nvPicPr>
          <p:cNvPr id="3" name="Picture 3" descr="ÐÐ°ÑÑÐ¸Ð½ÐºÐ¸ Ð¿Ð¾ Ð·Ð°Ð¿ÑÐ¾ÑÑ Ð¾Ð±ÑÐ°Ñ Ð¿Ð¾Ð´Ð²Ð·Ð´Ð¾ÑÐ½Ð°Ñ Ð²ÐµÐ½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2" t="8377" b="18802"/>
          <a:stretch>
            <a:fillRect/>
          </a:stretch>
        </p:blipFill>
        <p:spPr bwMode="auto">
          <a:xfrm>
            <a:off x="0" y="1530350"/>
            <a:ext cx="56134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13400" y="1530350"/>
            <a:ext cx="342309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/>
              <a:t>Вісцеральні </a:t>
            </a:r>
            <a:r>
              <a:rPr lang="uk-UA" u="sng" dirty="0" smtClean="0"/>
              <a:t>притоки: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i="1" dirty="0" smtClean="0"/>
              <a:t>крижове венозне </a:t>
            </a:r>
            <a:r>
              <a:rPr lang="uk-UA" sz="1600" b="1" i="1" dirty="0"/>
              <a:t>сплетіння (</a:t>
            </a:r>
            <a:r>
              <a:rPr lang="uk-UA" sz="1600" b="1" i="1" dirty="0" err="1"/>
              <a:t>plexus</a:t>
            </a:r>
            <a:r>
              <a:rPr lang="uk-UA" sz="1600" b="1" i="1" dirty="0"/>
              <a:t> </a:t>
            </a:r>
            <a:r>
              <a:rPr lang="uk-UA" sz="1600" b="1" i="1" dirty="0" err="1"/>
              <a:t>venosus</a:t>
            </a:r>
            <a:r>
              <a:rPr lang="uk-UA" sz="1600" b="1" i="1" dirty="0"/>
              <a:t> </a:t>
            </a:r>
            <a:r>
              <a:rPr lang="uk-UA" sz="1600" b="1" i="1" dirty="0" err="1"/>
              <a:t>sacralis</a:t>
            </a:r>
            <a:r>
              <a:rPr lang="uk-UA" sz="1600" b="1" i="1" dirty="0"/>
              <a:t>) </a:t>
            </a:r>
            <a:r>
              <a:rPr lang="uk-UA" sz="1600" dirty="0"/>
              <a:t>утворюється за рахунок анастомозів </a:t>
            </a:r>
            <a:r>
              <a:rPr lang="uk-UA" sz="1600" dirty="0" smtClean="0"/>
              <a:t>крижових </a:t>
            </a:r>
            <a:r>
              <a:rPr lang="uk-UA" sz="1600" dirty="0"/>
              <a:t>латеральних і серединної вен, </a:t>
            </a:r>
            <a:endParaRPr lang="uk-UA" sz="16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i="1" dirty="0" smtClean="0"/>
              <a:t>передміхурове </a:t>
            </a:r>
            <a:r>
              <a:rPr lang="uk-UA" sz="1600" b="1" i="1" dirty="0"/>
              <a:t>венозне сплетіння (</a:t>
            </a:r>
            <a:r>
              <a:rPr lang="uk-UA" sz="1600" b="1" i="1" dirty="0" err="1"/>
              <a:t>plexus</a:t>
            </a:r>
            <a:r>
              <a:rPr lang="uk-UA" sz="1600" b="1" i="1" dirty="0"/>
              <a:t> </a:t>
            </a:r>
            <a:r>
              <a:rPr lang="uk-UA" sz="1600" b="1" i="1" dirty="0" err="1"/>
              <a:t>venosus</a:t>
            </a:r>
            <a:r>
              <a:rPr lang="uk-UA" sz="1600" b="1" i="1" dirty="0"/>
              <a:t> </a:t>
            </a:r>
            <a:r>
              <a:rPr lang="uk-UA" sz="1600" b="1" i="1" dirty="0" err="1"/>
              <a:t>prostaticus</a:t>
            </a:r>
            <a:r>
              <a:rPr lang="uk-UA" sz="1600" b="1" i="1" dirty="0"/>
              <a:t>)</a:t>
            </a:r>
            <a:r>
              <a:rPr lang="uk-UA" sz="1600" dirty="0"/>
              <a:t> </a:t>
            </a:r>
            <a:r>
              <a:rPr lang="uk-UA" sz="1600" dirty="0" smtClean="0"/>
              <a:t>- у чоловіків, в сплетіння </a:t>
            </a:r>
            <a:r>
              <a:rPr lang="uk-UA" sz="1600" dirty="0"/>
              <a:t>впадають </a:t>
            </a:r>
            <a:r>
              <a:rPr lang="uk-UA" sz="1600" b="1" i="1" dirty="0"/>
              <a:t>глибока </a:t>
            </a:r>
            <a:r>
              <a:rPr lang="uk-UA" sz="1600" b="1" i="1" dirty="0" smtClean="0"/>
              <a:t>дорсальна </a:t>
            </a:r>
            <a:r>
              <a:rPr lang="uk-UA" sz="1600" b="1" i="1" dirty="0"/>
              <a:t>вена статевого члена (</a:t>
            </a:r>
            <a:r>
              <a:rPr lang="uk-UA" sz="1600" b="1" i="1" dirty="0" err="1"/>
              <a:t>v.dorsalis</a:t>
            </a:r>
            <a:r>
              <a:rPr lang="uk-UA" sz="1600" b="1" i="1" dirty="0"/>
              <a:t> </a:t>
            </a:r>
            <a:r>
              <a:rPr lang="uk-UA" sz="1600" b="1" i="1" dirty="0" err="1"/>
              <a:t>profunda</a:t>
            </a:r>
            <a:r>
              <a:rPr lang="uk-UA" sz="1600" b="1" i="1" dirty="0"/>
              <a:t> </a:t>
            </a:r>
            <a:r>
              <a:rPr lang="uk-UA" sz="1600" b="1" i="1" dirty="0" err="1"/>
              <a:t>penis</a:t>
            </a:r>
            <a:r>
              <a:rPr lang="uk-UA" sz="1600" b="1" i="1" dirty="0"/>
              <a:t>)</a:t>
            </a:r>
            <a:r>
              <a:rPr lang="uk-UA" sz="1600" dirty="0"/>
              <a:t>, </a:t>
            </a:r>
            <a:endParaRPr lang="uk-UA" sz="16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i="1" dirty="0" smtClean="0"/>
              <a:t>глибокі </a:t>
            </a:r>
            <a:r>
              <a:rPr lang="uk-UA" sz="1600" b="1" i="1" dirty="0"/>
              <a:t>вени статевого члена (</a:t>
            </a:r>
            <a:r>
              <a:rPr lang="uk-UA" sz="1600" b="1" i="1" dirty="0" err="1"/>
              <a:t>vv</a:t>
            </a:r>
            <a:r>
              <a:rPr lang="uk-UA" sz="1600" b="1" i="1" dirty="0"/>
              <a:t>. </a:t>
            </a:r>
            <a:r>
              <a:rPr lang="uk-UA" sz="1600" b="1" i="1" dirty="0" err="1" smtClean="0"/>
              <a:t>profundae</a:t>
            </a:r>
            <a:r>
              <a:rPr lang="uk-UA" sz="1600" b="1" i="1" dirty="0" smtClean="0"/>
              <a:t> </a:t>
            </a:r>
            <a:r>
              <a:rPr lang="uk-UA" sz="1600" b="1" i="1" dirty="0" err="1"/>
              <a:t>penis</a:t>
            </a:r>
            <a:r>
              <a:rPr lang="uk-UA" sz="1600" b="1" i="1" dirty="0" smtClean="0"/>
              <a:t>),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i="1" dirty="0" smtClean="0"/>
              <a:t>задні вени калитки </a:t>
            </a:r>
          </a:p>
          <a:p>
            <a:r>
              <a:rPr lang="uk-UA" sz="1600" b="1" i="1" dirty="0" smtClean="0"/>
              <a:t>(</a:t>
            </a:r>
            <a:r>
              <a:rPr lang="uk-UA" sz="1600" b="1" i="1" dirty="0" err="1" smtClean="0"/>
              <a:t>vv</a:t>
            </a:r>
            <a:r>
              <a:rPr lang="uk-UA" sz="1600" b="1" i="1" dirty="0"/>
              <a:t>. </a:t>
            </a:r>
            <a:r>
              <a:rPr lang="uk-UA" sz="1600" b="1" i="1" dirty="0" err="1" smtClean="0"/>
              <a:t>scrotales</a:t>
            </a:r>
            <a:r>
              <a:rPr lang="uk-UA" sz="1600" b="1" i="1" dirty="0" smtClean="0"/>
              <a:t> </a:t>
            </a:r>
            <a:r>
              <a:rPr lang="uk-UA" sz="1600" b="1" i="1" dirty="0" err="1"/>
              <a:t>posteriores</a:t>
            </a:r>
            <a:r>
              <a:rPr lang="uk-UA" sz="1600" b="1" i="1" dirty="0"/>
              <a:t>), </a:t>
            </a:r>
            <a:r>
              <a:rPr lang="uk-UA" sz="1600" dirty="0"/>
              <a:t>проникаючі в порожнину таза через сечостатеву діафрагму.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4885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493" y="408373"/>
            <a:ext cx="8406307" cy="572355"/>
          </a:xfrm>
        </p:spPr>
        <p:txBody>
          <a:bodyPr>
            <a:normAutofit/>
          </a:bodyPr>
          <a:lstStyle/>
          <a:p>
            <a:r>
              <a:rPr lang="ru-RU" sz="2800" b="1" dirty="0" err="1"/>
              <a:t>напівнепарна</a:t>
            </a:r>
            <a:r>
              <a:rPr lang="ru-RU" sz="2800" b="1" dirty="0"/>
              <a:t> вена, v. </a:t>
            </a:r>
            <a:r>
              <a:rPr lang="en-US" sz="2800" b="1" dirty="0"/>
              <a:t>H</a:t>
            </a:r>
            <a:r>
              <a:rPr lang="ru-RU" sz="2800" b="1" dirty="0" err="1" smtClean="0"/>
              <a:t>emiazygos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663054"/>
            <a:ext cx="3960439" cy="5078313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uk-UA" b="1" dirty="0" err="1"/>
              <a:t>Напівнепарна</a:t>
            </a:r>
            <a:r>
              <a:rPr lang="uk-UA" b="1" dirty="0"/>
              <a:t> вена</a:t>
            </a:r>
            <a:r>
              <a:rPr lang="uk-UA" dirty="0"/>
              <a:t> є продовженням </a:t>
            </a:r>
            <a:r>
              <a:rPr lang="uk-UA" b="1" i="1" dirty="0"/>
              <a:t>лівої висхідної поперекової вени, v. </a:t>
            </a:r>
            <a:r>
              <a:rPr lang="ru-RU" b="1" i="1" dirty="0" err="1"/>
              <a:t>lumb</a:t>
            </a:r>
            <a:r>
              <a:rPr lang="uk-UA" b="1" i="1" dirty="0"/>
              <a:t>а</a:t>
            </a:r>
            <a:r>
              <a:rPr lang="ru-RU" b="1" i="1" dirty="0" err="1"/>
              <a:t>lis</a:t>
            </a:r>
            <a:r>
              <a:rPr lang="uk-UA" b="1" i="1" dirty="0"/>
              <a:t> </a:t>
            </a:r>
            <a:r>
              <a:rPr lang="uk-UA" b="1" i="1" dirty="0" err="1"/>
              <a:t>ascendens</a:t>
            </a:r>
            <a:r>
              <a:rPr lang="uk-UA" b="1" i="1" dirty="0"/>
              <a:t> </a:t>
            </a:r>
            <a:r>
              <a:rPr lang="uk-UA" b="1" i="1" dirty="0" err="1" smtClean="0"/>
              <a:t>sinіstra</a:t>
            </a:r>
            <a:r>
              <a:rPr lang="uk-UA" dirty="0" smtClean="0"/>
              <a:t>, </a:t>
            </a:r>
            <a:r>
              <a:rPr lang="uk-UA" dirty="0"/>
              <a:t>яка проходить з черевної порожнини в грудну, в заднє середостіння, між м'язовими пучками лівої ніжки діафрагми, прилягаючи до </a:t>
            </a:r>
            <a:r>
              <a:rPr lang="uk-UA" dirty="0" smtClean="0"/>
              <a:t>лівої поверхні тіл грудних </a:t>
            </a:r>
            <a:r>
              <a:rPr lang="uk-UA" dirty="0"/>
              <a:t>хребців. </a:t>
            </a:r>
            <a:endParaRPr lang="uk-UA" dirty="0" smtClean="0"/>
          </a:p>
          <a:p>
            <a:r>
              <a:rPr lang="uk-UA" dirty="0" smtClean="0"/>
              <a:t>Праворуч </a:t>
            </a:r>
            <a:r>
              <a:rPr lang="uk-UA" dirty="0"/>
              <a:t>від </a:t>
            </a:r>
            <a:r>
              <a:rPr lang="uk-UA" dirty="0" err="1"/>
              <a:t>напівнепарної</a:t>
            </a:r>
            <a:r>
              <a:rPr lang="uk-UA" dirty="0"/>
              <a:t> вени знаходиться грудна частина аорти, позаду - ліві задні міжреберні артерії. </a:t>
            </a:r>
            <a:endParaRPr lang="uk-UA" dirty="0" smtClean="0"/>
          </a:p>
          <a:p>
            <a:r>
              <a:rPr lang="uk-UA" dirty="0" smtClean="0"/>
              <a:t>На </a:t>
            </a:r>
            <a:r>
              <a:rPr lang="uk-UA" dirty="0"/>
              <a:t>рівні VII-Х грудних хребців </a:t>
            </a:r>
            <a:r>
              <a:rPr lang="uk-UA" dirty="0" err="1"/>
              <a:t>напівнепарна</a:t>
            </a:r>
            <a:r>
              <a:rPr lang="uk-UA" dirty="0"/>
              <a:t> вена повертає круто вправо, перетинає спереду хребетний стовп і впадає в непарну вену. </a:t>
            </a:r>
            <a:endParaRPr lang="ru-RU" dirty="0"/>
          </a:p>
        </p:txBody>
      </p:sp>
      <p:sp>
        <p:nvSpPr>
          <p:cNvPr id="5" name="AutoShape 2" descr="ÐÐ°ÑÑÐ¸Ð½ÐºÐ¸ Ð¿Ð¾ Ð·Ð°Ð¿ÑÐ¾ÑÑ ÑÐ¸ÑÑÐµÐ¼Ð° Ð²ÐµÑÑÐ½ÐµÐ¹ Ð¿Ð¾Ð»Ð¾Ð¹ Ð²ÐµÐ½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ÐÐ°ÑÑÐ¸Ð½ÐºÐ¸ Ð¿Ð¾ Ð·Ð°Ð¿ÑÐ¾ÑÑ ÑÐ¸ÑÑÐµÐ¼Ð° Ð²ÐµÑÑÐ½ÐµÐ¹ Ð¿Ð¾Ð»Ð¾Ð¹ Ð²ÐµÐ½Ñ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ÐÐ°ÑÑÐ¸Ð½ÐºÐ¸ Ð¿Ð¾ Ð·Ð°Ð¿ÑÐ¾ÑÑ Ð¿Ð»ÐµÑÐµÐ³Ð¾Ð»Ð¾Ð²Ð½Ð°Ñ Ð²ÐµÐ½Ð°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80729"/>
            <a:ext cx="4497674" cy="586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5"/>
          <a:stretch/>
        </p:blipFill>
        <p:spPr bwMode="auto">
          <a:xfrm>
            <a:off x="155575" y="334053"/>
            <a:ext cx="5731630" cy="624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74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Вісцеральні притоки Внутрішньої клубової вени </a:t>
            </a:r>
            <a:endParaRPr lang="ru-RU" dirty="0"/>
          </a:p>
        </p:txBody>
      </p:sp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5" b="14504"/>
          <a:stretch/>
        </p:blipFill>
        <p:spPr bwMode="auto">
          <a:xfrm>
            <a:off x="0" y="1738293"/>
            <a:ext cx="3923928" cy="513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1920" y="1516783"/>
            <a:ext cx="52920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i="1" dirty="0" smtClean="0"/>
              <a:t>вагінальне венозне </a:t>
            </a:r>
            <a:r>
              <a:rPr lang="uk-UA" sz="1600" b="1" i="1" dirty="0"/>
              <a:t>сплетіння (</a:t>
            </a:r>
            <a:r>
              <a:rPr lang="uk-UA" sz="1600" b="1" i="1" dirty="0" err="1"/>
              <a:t>plexus</a:t>
            </a:r>
            <a:r>
              <a:rPr lang="uk-UA" sz="1600" b="1" i="1" dirty="0"/>
              <a:t> </a:t>
            </a:r>
            <a:r>
              <a:rPr lang="uk-UA" sz="1600" b="1" i="1" dirty="0" err="1"/>
              <a:t>venosus</a:t>
            </a:r>
            <a:r>
              <a:rPr lang="uk-UA" sz="1600" b="1" i="1" dirty="0"/>
              <a:t> </a:t>
            </a:r>
            <a:r>
              <a:rPr lang="uk-UA" sz="1600" b="1" i="1" dirty="0" err="1"/>
              <a:t>vaginalis</a:t>
            </a:r>
            <a:r>
              <a:rPr lang="uk-UA" sz="1600" b="1" i="1" dirty="0"/>
              <a:t>) </a:t>
            </a:r>
            <a:r>
              <a:rPr lang="uk-UA" sz="1600" dirty="0"/>
              <a:t>у жінок оточує сечовипускальний канал і піхву, догори воно переходить в </a:t>
            </a:r>
            <a:endParaRPr lang="uk-UA" sz="16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i="1" dirty="0" smtClean="0"/>
              <a:t>маткове </a:t>
            </a:r>
            <a:r>
              <a:rPr lang="uk-UA" sz="1600" b="1" i="1" dirty="0"/>
              <a:t>венозне сплетіння (</a:t>
            </a:r>
            <a:r>
              <a:rPr lang="uk-UA" sz="1600" b="1" i="1" dirty="0" err="1"/>
              <a:t>plexus</a:t>
            </a:r>
            <a:r>
              <a:rPr lang="uk-UA" sz="1600" b="1" i="1" dirty="0"/>
              <a:t> </a:t>
            </a:r>
            <a:r>
              <a:rPr lang="uk-UA" sz="1600" b="1" i="1" dirty="0" err="1"/>
              <a:t>venosus</a:t>
            </a:r>
            <a:r>
              <a:rPr lang="uk-UA" sz="1600" b="1" i="1" dirty="0"/>
              <a:t> </a:t>
            </a:r>
            <a:r>
              <a:rPr lang="uk-UA" sz="1600" b="1" i="1" dirty="0" err="1"/>
              <a:t>uterinus</a:t>
            </a:r>
            <a:r>
              <a:rPr lang="uk-UA" sz="1600" b="1" i="1" dirty="0"/>
              <a:t>), </a:t>
            </a:r>
            <a:r>
              <a:rPr lang="uk-UA" sz="1600" dirty="0"/>
              <a:t>що оточує шийку матки. Відтік крові від цих сплетінь відбувається через </a:t>
            </a:r>
            <a:r>
              <a:rPr lang="uk-UA" sz="1600" b="1" i="1" dirty="0"/>
              <a:t>маткові вени (</a:t>
            </a:r>
            <a:r>
              <a:rPr lang="uk-UA" sz="1600" b="1" i="1" dirty="0" err="1"/>
              <a:t>vv</a:t>
            </a:r>
            <a:r>
              <a:rPr lang="uk-UA" sz="1600" b="1" i="1" dirty="0"/>
              <a:t>. </a:t>
            </a:r>
            <a:r>
              <a:rPr lang="uk-UA" sz="1600" b="1" i="1" dirty="0" err="1" smtClean="0"/>
              <a:t>uterinae</a:t>
            </a:r>
            <a:r>
              <a:rPr lang="uk-UA" sz="1600" b="1" i="1" dirty="0"/>
              <a:t>)</a:t>
            </a:r>
            <a:r>
              <a:rPr lang="uk-UA" sz="1600" dirty="0"/>
              <a:t>. </a:t>
            </a:r>
            <a:endParaRPr lang="uk-UA" sz="16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i="1" dirty="0" err="1" smtClean="0"/>
              <a:t>сечоміхуреве</a:t>
            </a:r>
            <a:r>
              <a:rPr lang="uk-UA" sz="1600" b="1" i="1" dirty="0" smtClean="0"/>
              <a:t> венозне </a:t>
            </a:r>
            <a:r>
              <a:rPr lang="uk-UA" sz="1600" b="1" i="1" dirty="0"/>
              <a:t>сплетіння (</a:t>
            </a:r>
            <a:r>
              <a:rPr lang="uk-UA" sz="1600" b="1" i="1" dirty="0" err="1"/>
              <a:t>plexus</a:t>
            </a:r>
            <a:r>
              <a:rPr lang="uk-UA" sz="1600" b="1" i="1" dirty="0"/>
              <a:t> </a:t>
            </a:r>
            <a:r>
              <a:rPr lang="uk-UA" sz="1600" b="1" i="1" dirty="0" err="1"/>
              <a:t>venosus</a:t>
            </a:r>
            <a:r>
              <a:rPr lang="uk-UA" sz="1600" b="1" i="1" dirty="0"/>
              <a:t> </a:t>
            </a:r>
            <a:r>
              <a:rPr lang="uk-UA" sz="1600" b="1" i="1" dirty="0" err="1"/>
              <a:t>vesicalis</a:t>
            </a:r>
            <a:r>
              <a:rPr lang="uk-UA" sz="1600" b="1" i="1" dirty="0"/>
              <a:t>) </a:t>
            </a:r>
            <a:r>
              <a:rPr lang="uk-UA" sz="1600" dirty="0"/>
              <a:t>охоплює сечовий міхур з боків і в області дна. Кров з цього сплетіння відтікає по </a:t>
            </a:r>
            <a:r>
              <a:rPr lang="uk-UA" sz="1600" b="1" i="1" dirty="0" err="1" smtClean="0"/>
              <a:t>сечоміхуревих</a:t>
            </a:r>
            <a:r>
              <a:rPr lang="uk-UA" sz="1600" b="1" i="1" dirty="0" smtClean="0"/>
              <a:t> венах </a:t>
            </a:r>
            <a:r>
              <a:rPr lang="uk-UA" sz="1600" b="1" i="1" dirty="0"/>
              <a:t>(</a:t>
            </a:r>
            <a:r>
              <a:rPr lang="uk-UA" sz="1600" b="1" i="1" dirty="0" err="1"/>
              <a:t>vv</a:t>
            </a:r>
            <a:r>
              <a:rPr lang="uk-UA" sz="1600" b="1" i="1" dirty="0"/>
              <a:t>. </a:t>
            </a:r>
            <a:r>
              <a:rPr lang="uk-UA" sz="1600" b="1" i="1" dirty="0" err="1" smtClean="0"/>
              <a:t>vesicales</a:t>
            </a:r>
            <a:r>
              <a:rPr lang="uk-UA" sz="1600" b="1" i="1" dirty="0" smtClean="0"/>
              <a:t>) </a:t>
            </a:r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6" t="19621" r="376" b="28043"/>
          <a:stretch/>
        </p:blipFill>
        <p:spPr bwMode="auto">
          <a:xfrm>
            <a:off x="4644008" y="4317550"/>
            <a:ext cx="4499992" cy="256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5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Вісцеральні притоки Внутрішньої клубової вени </a:t>
            </a:r>
            <a:endParaRPr lang="ru-RU" dirty="0"/>
          </a:p>
        </p:txBody>
      </p:sp>
      <p:pic>
        <p:nvPicPr>
          <p:cNvPr id="19458" name="Picture 2" descr="ÐÐ°ÑÑÐ¸Ð½ÐºÐ¸ Ð¿Ð¾ Ð·Ð°Ð¿ÑÐ¾ÑÑ Ð²ÐµÐ½Ð¸ ÑÐ°Ð·Ð°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395401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3644" y="1726640"/>
            <a:ext cx="48228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i="1" dirty="0" smtClean="0"/>
              <a:t>ректальне венозне </a:t>
            </a:r>
            <a:r>
              <a:rPr lang="uk-UA" sz="1600" b="1" i="1" dirty="0"/>
              <a:t>сплетіння (</a:t>
            </a:r>
            <a:r>
              <a:rPr lang="uk-UA" sz="1600" b="1" i="1" dirty="0" err="1"/>
              <a:t>plexus</a:t>
            </a:r>
            <a:r>
              <a:rPr lang="uk-UA" sz="1600" b="1" i="1" dirty="0"/>
              <a:t> </a:t>
            </a:r>
            <a:r>
              <a:rPr lang="uk-UA" sz="1600" b="1" i="1" dirty="0" err="1"/>
              <a:t>venosus</a:t>
            </a:r>
            <a:r>
              <a:rPr lang="uk-UA" sz="1600" b="1" i="1" dirty="0"/>
              <a:t> </a:t>
            </a:r>
            <a:r>
              <a:rPr lang="uk-UA" sz="1600" b="1" i="1" dirty="0" err="1"/>
              <a:t>rectalis</a:t>
            </a:r>
            <a:r>
              <a:rPr lang="uk-UA" sz="1600" b="1" i="1" dirty="0"/>
              <a:t>) </a:t>
            </a:r>
            <a:r>
              <a:rPr lang="uk-UA" sz="1600" dirty="0"/>
              <a:t>прилягає до прямої кишки ззаду і з боків, а також розгалужується в її </a:t>
            </a:r>
            <a:r>
              <a:rPr lang="uk-UA" sz="1600" dirty="0" smtClean="0"/>
              <a:t>підслизовій основі. </a:t>
            </a:r>
            <a:r>
              <a:rPr lang="uk-UA" sz="1600" dirty="0"/>
              <a:t>Найбільш складно воно розвинене в нижньому відділі прямої кишки. З цього сплетення кров відтікає по одній </a:t>
            </a:r>
            <a:r>
              <a:rPr lang="uk-UA" sz="1600" dirty="0" smtClean="0"/>
              <a:t>непарній </a:t>
            </a:r>
            <a:r>
              <a:rPr lang="uk-UA" sz="1600" dirty="0"/>
              <a:t>і двом парним середнім і нижнім прямокишковим венах, які </a:t>
            </a:r>
            <a:r>
              <a:rPr lang="uk-UA" sz="1600" dirty="0" err="1" smtClean="0"/>
              <a:t>анастомозують</a:t>
            </a:r>
            <a:r>
              <a:rPr lang="uk-UA" sz="1600" dirty="0" smtClean="0"/>
              <a:t> одна </a:t>
            </a:r>
            <a:r>
              <a:rPr lang="uk-UA" sz="1600" dirty="0"/>
              <a:t>з </a:t>
            </a:r>
            <a:r>
              <a:rPr lang="uk-UA" sz="1600" dirty="0" smtClean="0"/>
              <a:t>одною </a:t>
            </a:r>
            <a:r>
              <a:rPr lang="uk-UA" sz="1600" dirty="0"/>
              <a:t>в стінках прямої </a:t>
            </a:r>
            <a:r>
              <a:rPr lang="uk-UA" sz="1600" dirty="0" smtClean="0"/>
              <a:t>кишки; </a:t>
            </a:r>
            <a:r>
              <a:rPr lang="uk-UA" sz="1600" i="1" dirty="0" smtClean="0"/>
              <a:t>верхня </a:t>
            </a:r>
            <a:r>
              <a:rPr lang="uk-UA" sz="1600" i="1" dirty="0"/>
              <a:t>прямокишкова вена (v. </a:t>
            </a:r>
            <a:r>
              <a:rPr lang="uk-UA" sz="1600" i="1" dirty="0" err="1" smtClean="0"/>
              <a:t>rectalis</a:t>
            </a:r>
            <a:r>
              <a:rPr lang="uk-UA" sz="1600" i="1" dirty="0" smtClean="0"/>
              <a:t> </a:t>
            </a:r>
            <a:r>
              <a:rPr lang="uk-UA" sz="1600" i="1" dirty="0" err="1"/>
              <a:t>superior</a:t>
            </a:r>
            <a:r>
              <a:rPr lang="uk-UA" sz="1600" i="1" dirty="0"/>
              <a:t>) </a:t>
            </a:r>
            <a:r>
              <a:rPr lang="uk-UA" sz="1600" dirty="0"/>
              <a:t>впадає в нижню </a:t>
            </a:r>
            <a:r>
              <a:rPr lang="uk-UA" sz="1600" dirty="0" err="1" smtClean="0"/>
              <a:t>брижову</a:t>
            </a:r>
            <a:r>
              <a:rPr lang="uk-UA" sz="1600" dirty="0" smtClean="0"/>
              <a:t> вену;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i="1" dirty="0" smtClean="0"/>
              <a:t>середні </a:t>
            </a:r>
            <a:r>
              <a:rPr lang="uk-UA" sz="1600" b="1" i="1" dirty="0"/>
              <a:t>ректальні вени (</a:t>
            </a:r>
            <a:r>
              <a:rPr lang="uk-UA" sz="1600" b="1" i="1" dirty="0" err="1"/>
              <a:t>vv</a:t>
            </a:r>
            <a:r>
              <a:rPr lang="uk-UA" sz="1600" b="1" i="1" dirty="0"/>
              <a:t>. </a:t>
            </a:r>
            <a:r>
              <a:rPr lang="uk-UA" sz="1600" b="1" i="1" dirty="0" err="1" smtClean="0"/>
              <a:t>rectales</a:t>
            </a:r>
            <a:r>
              <a:rPr lang="uk-UA" sz="1600" b="1" i="1" dirty="0" smtClean="0"/>
              <a:t> </a:t>
            </a:r>
            <a:r>
              <a:rPr lang="uk-UA" sz="1600" b="1" i="1" dirty="0" err="1"/>
              <a:t>mediae</a:t>
            </a:r>
            <a:r>
              <a:rPr lang="uk-UA" sz="1600" b="1" i="1" dirty="0"/>
              <a:t>), </a:t>
            </a:r>
            <a:r>
              <a:rPr lang="uk-UA" sz="1600" dirty="0"/>
              <a:t>парні, збирають кров від середнього відділу прямої </a:t>
            </a:r>
            <a:r>
              <a:rPr lang="uk-UA" sz="1600" dirty="0" smtClean="0"/>
              <a:t>кишки;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1600" b="1" i="1" dirty="0" smtClean="0"/>
              <a:t>нижні </a:t>
            </a:r>
            <a:r>
              <a:rPr lang="uk-UA" sz="1600" b="1" i="1" dirty="0"/>
              <a:t>ректальні вени (</a:t>
            </a:r>
            <a:r>
              <a:rPr lang="uk-UA" sz="1600" b="1" i="1" dirty="0" err="1"/>
              <a:t>vv</a:t>
            </a:r>
            <a:r>
              <a:rPr lang="uk-UA" sz="1600" b="1" i="1" dirty="0"/>
              <a:t>. </a:t>
            </a:r>
            <a:r>
              <a:rPr lang="uk-UA" sz="1600" b="1" i="1" dirty="0" err="1" smtClean="0"/>
              <a:t>rectales</a:t>
            </a:r>
            <a:r>
              <a:rPr lang="uk-UA" sz="1600" b="1" i="1" dirty="0" smtClean="0"/>
              <a:t> </a:t>
            </a:r>
            <a:r>
              <a:rPr lang="uk-UA" sz="1600" b="1" i="1" dirty="0" err="1"/>
              <a:t>inferiores</a:t>
            </a:r>
            <a:r>
              <a:rPr lang="uk-UA" sz="1600" b="1" i="1" dirty="0"/>
              <a:t>), </a:t>
            </a:r>
            <a:r>
              <a:rPr lang="uk-UA" sz="1600" dirty="0"/>
              <a:t>парні, по ним кров відтікає у </a:t>
            </a:r>
            <a:r>
              <a:rPr lang="uk-UA" sz="1600" b="1" i="1" dirty="0"/>
              <a:t>внутрішню статеву вену (v. </a:t>
            </a:r>
            <a:r>
              <a:rPr lang="uk-UA" sz="1600" b="1" i="1" dirty="0" err="1" smtClean="0"/>
              <a:t>pudenda</a:t>
            </a:r>
            <a:r>
              <a:rPr lang="uk-UA" sz="1600" b="1" i="1" dirty="0" smtClean="0"/>
              <a:t> </a:t>
            </a:r>
            <a:r>
              <a:rPr lang="uk-UA" sz="1600" b="1" i="1" dirty="0" err="1"/>
              <a:t>interna</a:t>
            </a:r>
            <a:r>
              <a:rPr lang="uk-UA" sz="1600" b="1" i="1" dirty="0"/>
              <a:t>) </a:t>
            </a:r>
            <a:r>
              <a:rPr lang="uk-UA" sz="1600" dirty="0"/>
              <a:t>(притока внутрішньої клубової вени).</a:t>
            </a:r>
            <a:endParaRPr lang="ru-RU" sz="1600" dirty="0"/>
          </a:p>
        </p:txBody>
      </p:sp>
      <p:pic>
        <p:nvPicPr>
          <p:cNvPr id="8" name="Picture 4" descr="ÐÐ°ÑÑÐ¸Ð½ÐºÐ¸ Ð¿Ð¾ Ð·Ð°Ð¿ÑÐ¾ÑÑ Ð²ÐµÐ½Ð¾Ð·Ð½Ð°Ñ ÑÐ¸ÑÑÐµÐ¼Ð° ÑÐµÐ»Ð¾Ð²ÐµÐº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3341"/>
            <a:ext cx="4392488" cy="541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38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Зовнішня клубова вена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v. </a:t>
            </a:r>
            <a:r>
              <a:rPr lang="uk-UA" b="1" dirty="0" err="1"/>
              <a:t>Iliaca</a:t>
            </a:r>
            <a:r>
              <a:rPr lang="uk-UA" b="1" dirty="0"/>
              <a:t> </a:t>
            </a:r>
            <a:r>
              <a:rPr lang="uk-UA" b="1" dirty="0" err="1"/>
              <a:t>externa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46007" y="3072348"/>
            <a:ext cx="31864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Безпосередньо </a:t>
            </a:r>
            <a:r>
              <a:rPr lang="uk-UA" sz="1600" dirty="0"/>
              <a:t>над </a:t>
            </a:r>
            <a:r>
              <a:rPr lang="uk-UA" sz="1600" dirty="0" smtClean="0"/>
              <a:t>паховою </a:t>
            </a:r>
            <a:r>
              <a:rPr lang="uk-UA" sz="1600" dirty="0"/>
              <a:t>зв'язкою в зовнішню клубову вену впадають </a:t>
            </a:r>
            <a:r>
              <a:rPr lang="uk-UA" sz="1600" b="1" dirty="0" smtClean="0"/>
              <a:t>нижня надчеревна </a:t>
            </a:r>
            <a:r>
              <a:rPr lang="uk-UA" sz="1600" b="1" dirty="0"/>
              <a:t>вена (v. </a:t>
            </a:r>
            <a:r>
              <a:rPr lang="uk-UA" sz="1600" b="1" dirty="0" err="1" smtClean="0"/>
              <a:t>epigastrica</a:t>
            </a:r>
            <a:r>
              <a:rPr lang="uk-UA" sz="1600" b="1" dirty="0" smtClean="0"/>
              <a:t> </a:t>
            </a:r>
            <a:r>
              <a:rPr lang="uk-UA" sz="1600" b="1" dirty="0" err="1" smtClean="0"/>
              <a:t>inferior</a:t>
            </a:r>
            <a:r>
              <a:rPr lang="uk-UA" sz="1600" b="1" dirty="0" smtClean="0"/>
              <a:t>) </a:t>
            </a:r>
            <a:r>
              <a:rPr lang="uk-UA" sz="1600" dirty="0" smtClean="0"/>
              <a:t>і </a:t>
            </a:r>
            <a:r>
              <a:rPr lang="uk-UA" sz="1600" b="1" dirty="0"/>
              <a:t>глибока вена, </a:t>
            </a:r>
            <a:r>
              <a:rPr lang="uk-UA" sz="1600" b="1" dirty="0" smtClean="0"/>
              <a:t>що </a:t>
            </a:r>
            <a:r>
              <a:rPr lang="uk-UA" sz="1600" b="1" dirty="0"/>
              <a:t>оточує клубову кістку (v. </a:t>
            </a:r>
            <a:r>
              <a:rPr lang="uk-UA" sz="1600" b="1" dirty="0" err="1" smtClean="0"/>
              <a:t>circumflexa</a:t>
            </a:r>
            <a:r>
              <a:rPr lang="uk-UA" sz="1600" b="1" dirty="0" smtClean="0"/>
              <a:t> </a:t>
            </a:r>
            <a:r>
              <a:rPr lang="uk-UA" sz="1600" b="1" dirty="0" err="1"/>
              <a:t>iliaca</a:t>
            </a:r>
            <a:r>
              <a:rPr lang="uk-UA" sz="1600" b="1" dirty="0"/>
              <a:t> </a:t>
            </a:r>
            <a:r>
              <a:rPr lang="uk-UA" sz="1600" b="1" dirty="0" err="1"/>
              <a:t>profunda</a:t>
            </a:r>
            <a:r>
              <a:rPr lang="uk-UA" sz="1600" b="1" dirty="0"/>
              <a:t>)</a:t>
            </a:r>
            <a:r>
              <a:rPr lang="uk-UA" sz="1600" dirty="0"/>
              <a:t>, положення і притоки якої відповідають розгалуженням однойменної артерії . </a:t>
            </a:r>
            <a:endParaRPr lang="uk-UA" sz="1600" dirty="0" smtClean="0"/>
          </a:p>
          <a:p>
            <a:r>
              <a:rPr lang="uk-UA" sz="1600" dirty="0" smtClean="0"/>
              <a:t>Ця </a:t>
            </a:r>
            <a:r>
              <a:rPr lang="uk-UA" sz="1600" dirty="0"/>
              <a:t>вена </a:t>
            </a:r>
            <a:r>
              <a:rPr lang="uk-UA" sz="1600" dirty="0" err="1" smtClean="0"/>
              <a:t>анастомозує</a:t>
            </a:r>
            <a:r>
              <a:rPr lang="uk-UA" sz="1600" dirty="0" smtClean="0"/>
              <a:t> </a:t>
            </a:r>
            <a:r>
              <a:rPr lang="uk-UA" sz="1600" dirty="0"/>
              <a:t>з </a:t>
            </a:r>
            <a:r>
              <a:rPr lang="uk-UA" sz="1600" dirty="0" smtClean="0"/>
              <a:t>клубово-поперековою </a:t>
            </a:r>
            <a:r>
              <a:rPr lang="uk-UA" sz="1600" dirty="0"/>
              <a:t>веною - </a:t>
            </a:r>
            <a:r>
              <a:rPr lang="uk-UA" sz="1600" dirty="0" err="1"/>
              <a:t>притоком</a:t>
            </a:r>
            <a:r>
              <a:rPr lang="uk-UA" sz="1600" dirty="0"/>
              <a:t> внутрішньої клубової вени.</a:t>
            </a:r>
            <a:endParaRPr lang="ru-RU" sz="1600" dirty="0"/>
          </a:p>
        </p:txBody>
      </p:sp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32"/>
          <a:stretch/>
        </p:blipFill>
        <p:spPr bwMode="auto">
          <a:xfrm>
            <a:off x="0" y="3610649"/>
            <a:ext cx="5957582" cy="319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7937" y="1628800"/>
            <a:ext cx="8964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b="1" dirty="0">
                <a:solidFill>
                  <a:prstClr val="black"/>
                </a:solidFill>
              </a:rPr>
              <a:t>Зовнішня клубова вена </a:t>
            </a:r>
            <a:r>
              <a:rPr lang="uk-UA" dirty="0">
                <a:solidFill>
                  <a:prstClr val="black"/>
                </a:solidFill>
              </a:rPr>
              <a:t>- безклапанна, є продовженням стегнової вени (межею між ними служить пахова зв'язка). </a:t>
            </a:r>
          </a:p>
          <a:p>
            <a:pPr lvl="0"/>
            <a:r>
              <a:rPr lang="uk-UA" dirty="0">
                <a:solidFill>
                  <a:prstClr val="black"/>
                </a:solidFill>
              </a:rPr>
              <a:t>Зовнішня клубова вена приймає кров з усіх вен нижньої кінцівки. Вона йде вверх поруч з однойменною артерією і прилягає до великого поперекового м'яза. На рівні крижово-клубового суглоба з'єднується з внутрішньою клубовою веною, утворюючи загальну клубову.</a:t>
            </a:r>
          </a:p>
        </p:txBody>
      </p:sp>
      <p:pic>
        <p:nvPicPr>
          <p:cNvPr id="9" name="Picture 2" descr="ÐÐ°ÑÑÐ¸Ð½ÐºÐ¸ Ð¿Ð¾ Ð·Ð°Ð¿ÑÐ¾ÑÑ Ð½Ð¸Ð¶Ð½ÑÑ Ð½Ð°Ð´ÑÑÐµÐ²Ð½Ð°Ñ  Ð²ÐµÐ½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0"/>
            <a:ext cx="5153025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73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Ð¡ÑÐµÐ¼Ð° Ð²ÐµÐ½Ð¾Ð·Ð½ÑÑ Ð°Ð½Ð°ÑÑÐ¾Ð¼Ð¾Ð·Ð¾Ð² ( ÐºÐ°Ð²Ð°-ÐºÐ°Ð²Ð°Ð»ÑÐ½ÑÐµ, Ð¿Ð¾ÑÑÐ¾- ÐºÐ°Ð²Ð°Ð»ÑÐ½ÑÐµ, Ð¿Ð¾ÑÑÐ¾- ÐºÐ°Ð²Ð° - ÐºÐ°Ð²Ð°Ð»ÑÐ½ÑÐ¹ 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22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028" y="404664"/>
            <a:ext cx="4869772" cy="103942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Вени нижньої кінцівки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844824"/>
            <a:ext cx="40324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/>
              <a:t>Вени нижньої кінцівки поділяються на поверхневі </a:t>
            </a:r>
            <a:r>
              <a:rPr lang="uk-UA" sz="2800" dirty="0" smtClean="0"/>
              <a:t>та </a:t>
            </a:r>
            <a:r>
              <a:rPr lang="uk-UA" sz="2800" dirty="0"/>
              <a:t>глибокі</a:t>
            </a:r>
            <a:endParaRPr lang="ru-RU" sz="2800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158"/>
            <a:ext cx="3776092" cy="683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08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9"/>
            <a:ext cx="9145016" cy="72008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Поверхневі вени нижньої кінцівки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1628800"/>
            <a:ext cx="41764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На </a:t>
            </a:r>
            <a:r>
              <a:rPr lang="uk-UA" dirty="0"/>
              <a:t>підошві стопи </a:t>
            </a:r>
            <a:r>
              <a:rPr lang="uk-UA" b="1" dirty="0"/>
              <a:t>підошовні пальцеві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 smtClean="0"/>
              <a:t>digitales</a:t>
            </a:r>
            <a:r>
              <a:rPr lang="uk-UA" b="1" dirty="0" smtClean="0"/>
              <a:t> </a:t>
            </a:r>
            <a:r>
              <a:rPr lang="uk-UA" b="1" dirty="0" err="1" smtClean="0"/>
              <a:t>plantares</a:t>
            </a:r>
            <a:r>
              <a:rPr lang="uk-UA" b="1" dirty="0"/>
              <a:t>)</a:t>
            </a:r>
            <a:r>
              <a:rPr lang="uk-UA" dirty="0"/>
              <a:t> з'єднуються між собою і утворюють </a:t>
            </a:r>
            <a:r>
              <a:rPr lang="uk-UA" b="1" dirty="0"/>
              <a:t>підошовні плеснові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 smtClean="0"/>
              <a:t>metatarsаles</a:t>
            </a:r>
            <a:r>
              <a:rPr lang="uk-UA" b="1" dirty="0" smtClean="0"/>
              <a:t> </a:t>
            </a:r>
            <a:r>
              <a:rPr lang="uk-UA" b="1" dirty="0" err="1"/>
              <a:t>plantares</a:t>
            </a:r>
            <a:r>
              <a:rPr lang="uk-UA" b="1" dirty="0"/>
              <a:t>)</a:t>
            </a:r>
            <a:r>
              <a:rPr lang="uk-UA" dirty="0"/>
              <a:t>, що впадають в </a:t>
            </a:r>
            <a:r>
              <a:rPr lang="uk-UA" b="1" dirty="0" smtClean="0"/>
              <a:t>підошовну </a:t>
            </a:r>
            <a:r>
              <a:rPr lang="uk-UA" b="1" dirty="0"/>
              <a:t>венозну дугу </a:t>
            </a:r>
            <a:r>
              <a:rPr lang="uk-UA" b="1" dirty="0" smtClean="0"/>
              <a:t>(</a:t>
            </a:r>
            <a:r>
              <a:rPr lang="uk-UA" b="1" dirty="0" err="1" smtClean="0"/>
              <a:t>аrcus</a:t>
            </a:r>
            <a:r>
              <a:rPr lang="uk-UA" b="1" dirty="0" smtClean="0"/>
              <a:t> </a:t>
            </a:r>
            <a:r>
              <a:rPr lang="uk-UA" b="1" dirty="0" err="1" smtClean="0"/>
              <a:t>venоsus</a:t>
            </a:r>
            <a:r>
              <a:rPr lang="uk-UA" b="1" dirty="0" smtClean="0"/>
              <a:t> </a:t>
            </a:r>
            <a:r>
              <a:rPr lang="uk-UA" b="1" dirty="0" err="1" smtClean="0"/>
              <a:t>plantaris</a:t>
            </a:r>
            <a:r>
              <a:rPr lang="uk-UA" b="1" dirty="0"/>
              <a:t>). </a:t>
            </a:r>
            <a:endParaRPr lang="uk-UA" b="1" dirty="0" smtClean="0"/>
          </a:p>
          <a:p>
            <a:r>
              <a:rPr lang="uk-UA" dirty="0" smtClean="0"/>
              <a:t>З </a:t>
            </a:r>
            <a:r>
              <a:rPr lang="uk-UA" dirty="0"/>
              <a:t>дуги по </a:t>
            </a:r>
            <a:r>
              <a:rPr lang="uk-UA" dirty="0" smtClean="0"/>
              <a:t>медіальній </a:t>
            </a:r>
            <a:r>
              <a:rPr lang="uk-UA" dirty="0"/>
              <a:t>і </a:t>
            </a:r>
            <a:r>
              <a:rPr lang="uk-UA" dirty="0" smtClean="0"/>
              <a:t>латеральній </a:t>
            </a:r>
            <a:r>
              <a:rPr lang="uk-UA" dirty="0"/>
              <a:t>підошовним венах кров відтікає в задні </a:t>
            </a:r>
            <a:r>
              <a:rPr lang="uk-UA" dirty="0" smtClean="0"/>
              <a:t>великогомілкові вени.</a:t>
            </a:r>
            <a:endParaRPr lang="ru-RU" dirty="0"/>
          </a:p>
        </p:txBody>
      </p:sp>
      <p:pic>
        <p:nvPicPr>
          <p:cNvPr id="921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7" y="764752"/>
            <a:ext cx="4088385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619" y="6775"/>
            <a:ext cx="3315381" cy="685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40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67944" y="116632"/>
            <a:ext cx="50760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Тильні пальцеві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/>
              <a:t>digitales</a:t>
            </a:r>
            <a:r>
              <a:rPr lang="uk-UA" b="1" dirty="0"/>
              <a:t> </a:t>
            </a:r>
            <a:r>
              <a:rPr lang="uk-UA" b="1" dirty="0" err="1"/>
              <a:t>dorsales</a:t>
            </a:r>
            <a:r>
              <a:rPr lang="uk-UA" b="1" dirty="0"/>
              <a:t> </a:t>
            </a:r>
            <a:r>
              <a:rPr lang="uk-UA" b="1" dirty="0" err="1"/>
              <a:t>pedis</a:t>
            </a:r>
            <a:r>
              <a:rPr lang="uk-UA" b="1" dirty="0"/>
              <a:t>) </a:t>
            </a:r>
            <a:r>
              <a:rPr lang="uk-UA" dirty="0"/>
              <a:t>виходять з венозних сплетінь пальців і впадають в </a:t>
            </a:r>
            <a:r>
              <a:rPr lang="uk-UA" b="1" dirty="0"/>
              <a:t>тильну венозну дугу стопи (</a:t>
            </a:r>
            <a:r>
              <a:rPr lang="uk-UA" b="1" dirty="0" err="1"/>
              <a:t>arcus</a:t>
            </a:r>
            <a:r>
              <a:rPr lang="uk-UA" b="1" dirty="0"/>
              <a:t> </a:t>
            </a:r>
            <a:r>
              <a:rPr lang="uk-UA" b="1" dirty="0" err="1"/>
              <a:t>venоsus</a:t>
            </a:r>
            <a:r>
              <a:rPr lang="uk-UA" b="1" dirty="0"/>
              <a:t> </a:t>
            </a:r>
            <a:r>
              <a:rPr lang="uk-UA" b="1" dirty="0" err="1"/>
              <a:t>dorsalis</a:t>
            </a:r>
            <a:r>
              <a:rPr lang="uk-UA" b="1" dirty="0"/>
              <a:t> </a:t>
            </a:r>
            <a:r>
              <a:rPr lang="uk-UA" b="1" dirty="0" err="1"/>
              <a:t>pedis</a:t>
            </a:r>
            <a:r>
              <a:rPr lang="uk-UA" b="1" dirty="0"/>
              <a:t>), </a:t>
            </a:r>
            <a:r>
              <a:rPr lang="uk-UA" dirty="0"/>
              <a:t>з якої починаються </a:t>
            </a:r>
            <a:r>
              <a:rPr lang="uk-UA" b="1" dirty="0"/>
              <a:t>медіальна і латеральна крайові вени (</a:t>
            </a:r>
            <a:r>
              <a:rPr lang="uk-UA" b="1" dirty="0" err="1"/>
              <a:t>vv</a:t>
            </a:r>
            <a:r>
              <a:rPr lang="uk-UA" b="1" dirty="0"/>
              <a:t>. </a:t>
            </a:r>
            <a:r>
              <a:rPr lang="uk-UA" b="1" dirty="0" err="1"/>
              <a:t>marginales</a:t>
            </a:r>
            <a:r>
              <a:rPr lang="uk-UA" b="1" dirty="0"/>
              <a:t> </a:t>
            </a:r>
            <a:r>
              <a:rPr lang="uk-UA" b="1" dirty="0" err="1"/>
              <a:t>medialis</a:t>
            </a:r>
            <a:r>
              <a:rPr lang="uk-UA" b="1" dirty="0"/>
              <a:t> </a:t>
            </a:r>
            <a:r>
              <a:rPr lang="uk-UA" b="1" dirty="0" err="1"/>
              <a:t>et</a:t>
            </a:r>
            <a:r>
              <a:rPr lang="uk-UA" b="1" dirty="0"/>
              <a:t> </a:t>
            </a:r>
            <a:r>
              <a:rPr lang="uk-UA" b="1" dirty="0" err="1"/>
              <a:t>lateralis</a:t>
            </a:r>
            <a:r>
              <a:rPr lang="uk-UA" b="1" dirty="0"/>
              <a:t>)</a:t>
            </a:r>
            <a:r>
              <a:rPr lang="uk-UA" dirty="0"/>
              <a:t>. </a:t>
            </a:r>
            <a:r>
              <a:rPr lang="uk-UA" dirty="0" smtClean="0"/>
              <a:t>Продовженням </a:t>
            </a:r>
            <a:r>
              <a:rPr lang="uk-UA" dirty="0"/>
              <a:t>першої є велика підшкірна вена ноги, а другої - мала підшкірна вена ноги.</a:t>
            </a:r>
            <a:endParaRPr lang="ru-RU" dirty="0"/>
          </a:p>
        </p:txBody>
      </p:sp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067944" cy="683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2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408372"/>
            <a:ext cx="5940152" cy="1039427"/>
          </a:xfrm>
        </p:spPr>
        <p:txBody>
          <a:bodyPr>
            <a:noAutofit/>
          </a:bodyPr>
          <a:lstStyle/>
          <a:p>
            <a:r>
              <a:rPr lang="uk-UA" sz="2800" b="1" dirty="0"/>
              <a:t>Велика підшкірна вена ноги </a:t>
            </a:r>
            <a:r>
              <a:rPr lang="uk-UA" sz="2800" b="1" dirty="0" smtClean="0"/>
              <a:t>(</a:t>
            </a:r>
            <a:r>
              <a:rPr lang="uk-UA" sz="2800" b="1" dirty="0"/>
              <a:t>v. </a:t>
            </a:r>
            <a:r>
              <a:rPr lang="uk-UA" sz="2800" b="1" dirty="0" err="1"/>
              <a:t>Saphena</a:t>
            </a:r>
            <a:r>
              <a:rPr lang="uk-UA" sz="2800" b="1" dirty="0"/>
              <a:t> </a:t>
            </a:r>
            <a:r>
              <a:rPr lang="uk-UA" sz="2800" b="1" dirty="0" err="1"/>
              <a:t>magna</a:t>
            </a:r>
            <a:r>
              <a:rPr lang="uk-UA" sz="2800" b="1" dirty="0"/>
              <a:t>)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1556792"/>
            <a:ext cx="57241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/>
              <a:t>Велика підшкірна вена ноги </a:t>
            </a:r>
            <a:r>
              <a:rPr lang="uk-UA" sz="1600" dirty="0" smtClean="0"/>
              <a:t>- має </a:t>
            </a:r>
            <a:r>
              <a:rPr lang="uk-UA" sz="1600" dirty="0"/>
              <a:t>багато клапанів, починається попереду медіальної кісточки, в неї впадають також вени підошви стопи. </a:t>
            </a:r>
            <a:r>
              <a:rPr lang="uk-UA" sz="1600" dirty="0" smtClean="0"/>
              <a:t>Слідує по </a:t>
            </a:r>
            <a:r>
              <a:rPr lang="uk-UA" sz="1600" dirty="0"/>
              <a:t>медіальній </a:t>
            </a:r>
            <a:r>
              <a:rPr lang="uk-UA" sz="1600" dirty="0" smtClean="0"/>
              <a:t>поверхні </a:t>
            </a:r>
            <a:r>
              <a:rPr lang="uk-UA" sz="1600" dirty="0"/>
              <a:t>гомілки </a:t>
            </a:r>
            <a:r>
              <a:rPr lang="uk-UA" sz="1600" dirty="0" smtClean="0"/>
              <a:t>вверх. </a:t>
            </a:r>
            <a:r>
              <a:rPr lang="uk-UA" sz="1600" dirty="0"/>
              <a:t>Ця вена огинає ззаду медіальний </a:t>
            </a:r>
            <a:r>
              <a:rPr lang="uk-UA" sz="1600" dirty="0" err="1" smtClean="0"/>
              <a:t>надвиросток</a:t>
            </a:r>
            <a:r>
              <a:rPr lang="uk-UA" sz="1600" dirty="0" smtClean="0"/>
              <a:t> </a:t>
            </a:r>
            <a:r>
              <a:rPr lang="uk-UA" sz="1600" dirty="0"/>
              <a:t>стегна, перетинає </a:t>
            </a:r>
            <a:r>
              <a:rPr lang="uk-UA" sz="1600" dirty="0" smtClean="0"/>
              <a:t>кравецький м'яз</a:t>
            </a:r>
            <a:r>
              <a:rPr lang="uk-UA" sz="1600" dirty="0"/>
              <a:t>. Далі вена проходить по </a:t>
            </a:r>
            <a:r>
              <a:rPr lang="uk-UA" sz="1600" dirty="0" err="1" smtClean="0"/>
              <a:t>передньо-медіальній</a:t>
            </a:r>
            <a:r>
              <a:rPr lang="uk-UA" sz="1600" dirty="0" smtClean="0"/>
              <a:t> поверхні </a:t>
            </a:r>
            <a:r>
              <a:rPr lang="uk-UA" sz="1600" dirty="0"/>
              <a:t>стегна до підшкірної щілини, огинає серповидний край, </a:t>
            </a:r>
            <a:r>
              <a:rPr lang="uk-UA" sz="1600" dirty="0" err="1" smtClean="0"/>
              <a:t>прободає</a:t>
            </a:r>
            <a:r>
              <a:rPr lang="uk-UA" sz="1600" dirty="0" smtClean="0"/>
              <a:t> фасцію </a:t>
            </a:r>
            <a:r>
              <a:rPr lang="uk-UA" sz="1600" dirty="0"/>
              <a:t>і впадає в стегнову вену. </a:t>
            </a:r>
            <a:endParaRPr lang="uk-UA" sz="1600" dirty="0" smtClean="0"/>
          </a:p>
          <a:p>
            <a:r>
              <a:rPr lang="uk-UA" sz="1600" u="sng" dirty="0" smtClean="0"/>
              <a:t>У </a:t>
            </a:r>
            <a:r>
              <a:rPr lang="uk-UA" sz="1600" u="sng" dirty="0"/>
              <a:t>велику підшкірну вену ноги </a:t>
            </a:r>
            <a:r>
              <a:rPr lang="uk-UA" sz="1600" u="sng" dirty="0" smtClean="0"/>
              <a:t>впадають: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i="1" dirty="0" smtClean="0"/>
              <a:t>підшкірні </a:t>
            </a:r>
            <a:r>
              <a:rPr lang="uk-UA" sz="1600" b="1" i="1" dirty="0"/>
              <a:t>вени </a:t>
            </a:r>
            <a:r>
              <a:rPr lang="uk-UA" sz="1600" b="1" i="1" dirty="0" err="1"/>
              <a:t>передньо-медіальної</a:t>
            </a:r>
            <a:r>
              <a:rPr lang="uk-UA" sz="1600" b="1" i="1" dirty="0"/>
              <a:t> </a:t>
            </a:r>
            <a:r>
              <a:rPr lang="uk-UA" sz="1600" b="1" i="1" dirty="0" smtClean="0"/>
              <a:t>поверхні </a:t>
            </a:r>
            <a:r>
              <a:rPr lang="uk-UA" sz="1600" b="1" i="1" dirty="0"/>
              <a:t>гомілки і </a:t>
            </a:r>
            <a:r>
              <a:rPr lang="uk-UA" sz="1600" b="1" i="1" dirty="0" smtClean="0"/>
              <a:t>стегна</a:t>
            </a:r>
            <a:r>
              <a:rPr lang="uk-UA" sz="1600" dirty="0" smtClean="0"/>
              <a:t>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i="1" dirty="0" smtClean="0"/>
              <a:t>зовнішні </a:t>
            </a:r>
            <a:r>
              <a:rPr lang="uk-UA" sz="1600" b="1" i="1" dirty="0"/>
              <a:t>статеві вени (</a:t>
            </a:r>
            <a:r>
              <a:rPr lang="uk-UA" sz="1600" b="1" i="1" dirty="0" err="1"/>
              <a:t>vv.pudendae</a:t>
            </a:r>
            <a:r>
              <a:rPr lang="uk-UA" sz="1600" b="1" i="1" dirty="0"/>
              <a:t> </a:t>
            </a:r>
            <a:r>
              <a:rPr lang="uk-UA" sz="1600" b="1" i="1" dirty="0" err="1"/>
              <a:t>externae</a:t>
            </a:r>
            <a:r>
              <a:rPr lang="uk-UA" sz="1600" b="1" i="1" dirty="0"/>
              <a:t>), </a:t>
            </a:r>
            <a:endParaRPr lang="uk-UA" sz="1600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i="1" dirty="0" smtClean="0"/>
              <a:t>поверхнева </a:t>
            </a:r>
            <a:r>
              <a:rPr lang="uk-UA" sz="1600" b="1" i="1" dirty="0"/>
              <a:t>вена, яка оточує клубову кістку (v. </a:t>
            </a:r>
            <a:r>
              <a:rPr lang="uk-UA" sz="1600" b="1" i="1" dirty="0" err="1" smtClean="0"/>
              <a:t>circumflexa</a:t>
            </a:r>
            <a:r>
              <a:rPr lang="uk-UA" sz="1600" b="1" i="1" dirty="0" smtClean="0"/>
              <a:t> </a:t>
            </a:r>
            <a:r>
              <a:rPr lang="uk-UA" sz="1600" b="1" i="1" dirty="0" err="1"/>
              <a:t>iliaca</a:t>
            </a:r>
            <a:r>
              <a:rPr lang="uk-UA" sz="1600" b="1" i="1" dirty="0"/>
              <a:t> </a:t>
            </a:r>
            <a:r>
              <a:rPr lang="uk-UA" sz="1600" b="1" i="1" dirty="0" err="1"/>
              <a:t>superficialis</a:t>
            </a:r>
            <a:r>
              <a:rPr lang="uk-UA" sz="1600" b="1" i="1" dirty="0"/>
              <a:t>), </a:t>
            </a:r>
            <a:endParaRPr lang="uk-UA" sz="1600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i="1" dirty="0" smtClean="0"/>
              <a:t>поверхнева надчеревна </a:t>
            </a:r>
            <a:r>
              <a:rPr lang="uk-UA" sz="1600" b="1" i="1" dirty="0"/>
              <a:t>вена (v. </a:t>
            </a:r>
            <a:r>
              <a:rPr lang="uk-UA" sz="1600" b="1" i="1" dirty="0" err="1" smtClean="0"/>
              <a:t>epigastrica</a:t>
            </a:r>
            <a:r>
              <a:rPr lang="uk-UA" sz="1600" b="1" i="1" dirty="0" smtClean="0"/>
              <a:t> </a:t>
            </a:r>
            <a:r>
              <a:rPr lang="uk-UA" sz="1600" b="1" i="1" dirty="0" err="1"/>
              <a:t>superficialis</a:t>
            </a:r>
            <a:r>
              <a:rPr lang="uk-UA" sz="1600" b="1" i="1" dirty="0"/>
              <a:t>), </a:t>
            </a:r>
            <a:endParaRPr lang="uk-UA" sz="1600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i="1" dirty="0" smtClean="0"/>
              <a:t>спинні </a:t>
            </a:r>
            <a:r>
              <a:rPr lang="uk-UA" sz="1600" b="1" i="1" dirty="0"/>
              <a:t>поверхневі вени статевого члена (</a:t>
            </a:r>
            <a:r>
              <a:rPr lang="uk-UA" sz="1600" b="1" i="1" dirty="0" smtClean="0"/>
              <a:t>клітора) </a:t>
            </a:r>
            <a:r>
              <a:rPr lang="uk-UA" sz="1600" b="1" i="1" dirty="0"/>
              <a:t>(</a:t>
            </a:r>
            <a:r>
              <a:rPr lang="uk-UA" sz="1600" b="1" i="1" dirty="0" err="1"/>
              <a:t>vv</a:t>
            </a:r>
            <a:r>
              <a:rPr lang="uk-UA" sz="1600" b="1" i="1" dirty="0"/>
              <a:t>. </a:t>
            </a:r>
            <a:r>
              <a:rPr lang="uk-UA" sz="1600" b="1" i="1" dirty="0" err="1"/>
              <a:t>dorsales</a:t>
            </a:r>
            <a:r>
              <a:rPr lang="uk-UA" sz="1600" b="1" i="1" dirty="0"/>
              <a:t> </a:t>
            </a:r>
            <a:r>
              <a:rPr lang="uk-UA" sz="1600" b="1" i="1" dirty="0" err="1"/>
              <a:t>superficiaries</a:t>
            </a:r>
            <a:r>
              <a:rPr lang="uk-UA" sz="1600" b="1" i="1" dirty="0"/>
              <a:t> penis-</a:t>
            </a:r>
            <a:r>
              <a:rPr lang="uk-UA" sz="1600" b="1" i="1" dirty="0" err="1"/>
              <a:t>clitioridis</a:t>
            </a:r>
            <a:r>
              <a:rPr lang="uk-UA" sz="1600" b="1" i="1" dirty="0"/>
              <a:t>), </a:t>
            </a:r>
            <a:endParaRPr lang="uk-UA" sz="1600" b="1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b="1" i="1" dirty="0" smtClean="0"/>
              <a:t>передні калиткові </a:t>
            </a:r>
            <a:r>
              <a:rPr lang="uk-UA" sz="1600" b="1" i="1" dirty="0"/>
              <a:t>(губні) вени (</a:t>
            </a:r>
            <a:r>
              <a:rPr lang="uk-UA" sz="1600" b="1" i="1" dirty="0" err="1"/>
              <a:t>vv</a:t>
            </a:r>
            <a:r>
              <a:rPr lang="uk-UA" sz="1600" b="1" i="1" dirty="0"/>
              <a:t>. </a:t>
            </a:r>
            <a:r>
              <a:rPr lang="uk-UA" sz="1600" b="1" i="1" dirty="0" err="1"/>
              <a:t>scrotales</a:t>
            </a:r>
            <a:r>
              <a:rPr lang="uk-UA" sz="1600" b="1" i="1" dirty="0"/>
              <a:t> (</a:t>
            </a:r>
            <a:r>
              <a:rPr lang="uk-UA" sz="1600" b="1" i="1" dirty="0" err="1"/>
              <a:t>labiales</a:t>
            </a:r>
            <a:r>
              <a:rPr lang="uk-UA" sz="1600" b="1" i="1" dirty="0"/>
              <a:t>) </a:t>
            </a:r>
            <a:r>
              <a:rPr lang="uk-UA" sz="1600" b="1" i="1" dirty="0" err="1" smtClean="0"/>
              <a:t>anterіоres</a:t>
            </a:r>
            <a:r>
              <a:rPr lang="uk-UA" sz="1600" b="1" i="1" dirty="0"/>
              <a:t>).</a:t>
            </a:r>
            <a:endParaRPr lang="ru-RU" sz="1600" b="1" i="1" dirty="0"/>
          </a:p>
        </p:txBody>
      </p:sp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4" y="94845"/>
            <a:ext cx="3456384" cy="67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67150" cy="555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0"/>
            <a:ext cx="527685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62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408372"/>
            <a:ext cx="5382344" cy="1039427"/>
          </a:xfrm>
        </p:spPr>
        <p:txBody>
          <a:bodyPr>
            <a:noAutofit/>
          </a:bodyPr>
          <a:lstStyle/>
          <a:p>
            <a:r>
              <a:rPr lang="uk-UA" sz="2800" b="1" dirty="0"/>
              <a:t>Мала підшкірна вена ноги </a:t>
            </a:r>
            <a:r>
              <a:rPr lang="uk-UA" sz="2800" b="1" dirty="0" smtClean="0"/>
              <a:t>(</a:t>
            </a:r>
            <a:r>
              <a:rPr lang="uk-UA" sz="2800" b="1" dirty="0"/>
              <a:t>v. </a:t>
            </a:r>
            <a:r>
              <a:rPr lang="uk-UA" sz="2800" b="1" dirty="0" err="1"/>
              <a:t>Saphena</a:t>
            </a:r>
            <a:r>
              <a:rPr lang="uk-UA" sz="2800" b="1" dirty="0"/>
              <a:t> </a:t>
            </a:r>
            <a:r>
              <a:rPr lang="uk-UA" sz="2800" b="1" dirty="0" err="1"/>
              <a:t>parva</a:t>
            </a:r>
            <a:r>
              <a:rPr lang="uk-UA" sz="2800" b="1" dirty="0"/>
              <a:t>)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1628800"/>
            <a:ext cx="46805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Мала підшкірна вена ноги </a:t>
            </a:r>
            <a:r>
              <a:rPr lang="uk-UA" dirty="0" smtClean="0"/>
              <a:t>є </a:t>
            </a:r>
            <a:r>
              <a:rPr lang="uk-UA" dirty="0"/>
              <a:t>продовженням латеральної крайової вени стопи і має багато клапанів, збирає кров з тильної венозної дуги і підшкірних вен підошви, латеральної частини стопи і п'яткової області. </a:t>
            </a:r>
            <a:endParaRPr lang="uk-UA" dirty="0" smtClean="0"/>
          </a:p>
          <a:p>
            <a:r>
              <a:rPr lang="uk-UA" dirty="0" smtClean="0"/>
              <a:t>Мала </a:t>
            </a:r>
            <a:r>
              <a:rPr lang="uk-UA" dirty="0"/>
              <a:t>підшкірна вена </a:t>
            </a:r>
            <a:r>
              <a:rPr lang="uk-UA" dirty="0" smtClean="0"/>
              <a:t>слідує </a:t>
            </a:r>
            <a:r>
              <a:rPr lang="uk-UA" dirty="0"/>
              <a:t>позаду латеральної щиколотки вгору, потім розташовується в борозні між </a:t>
            </a:r>
            <a:r>
              <a:rPr lang="uk-UA" dirty="0" smtClean="0"/>
              <a:t>латеральною </a:t>
            </a:r>
            <a:r>
              <a:rPr lang="uk-UA" dirty="0"/>
              <a:t>і </a:t>
            </a:r>
            <a:r>
              <a:rPr lang="uk-UA" dirty="0" smtClean="0"/>
              <a:t>медіальною </a:t>
            </a:r>
            <a:r>
              <a:rPr lang="uk-UA" dirty="0"/>
              <a:t>головками литкового м'яза, проходить в підколінну ямку, де впадає </a:t>
            </a:r>
            <a:r>
              <a:rPr lang="uk-UA" dirty="0" smtClean="0"/>
              <a:t>у </a:t>
            </a:r>
            <a:r>
              <a:rPr lang="uk-UA" dirty="0"/>
              <a:t>підколінну вену. </a:t>
            </a:r>
            <a:endParaRPr lang="uk-UA" dirty="0" smtClean="0"/>
          </a:p>
          <a:p>
            <a:r>
              <a:rPr lang="uk-UA" dirty="0" smtClean="0"/>
              <a:t>У </a:t>
            </a:r>
            <a:r>
              <a:rPr lang="uk-UA" dirty="0"/>
              <a:t>малу підшкірну вену ноги впадають численні поверхневі вени </a:t>
            </a:r>
            <a:r>
              <a:rPr lang="uk-UA" dirty="0" err="1"/>
              <a:t>задньо-латеральної</a:t>
            </a:r>
            <a:r>
              <a:rPr lang="uk-UA" dirty="0"/>
              <a:t> </a:t>
            </a:r>
            <a:r>
              <a:rPr lang="uk-UA" dirty="0" smtClean="0"/>
              <a:t>поверхні </a:t>
            </a:r>
            <a:r>
              <a:rPr lang="uk-UA" dirty="0"/>
              <a:t>гомілки. Її притоки мають численні анастомози з глибокими венами і з </a:t>
            </a:r>
            <a:r>
              <a:rPr lang="uk-UA" dirty="0" smtClean="0"/>
              <a:t>великою підшкірною </a:t>
            </a:r>
            <a:r>
              <a:rPr lang="uk-UA" dirty="0"/>
              <a:t>веною ноги.</a:t>
            </a:r>
            <a:endParaRPr lang="ru-RU" dirty="0"/>
          </a:p>
        </p:txBody>
      </p:sp>
      <p:pic>
        <p:nvPicPr>
          <p:cNvPr id="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3744416" cy="67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04" y="1628800"/>
            <a:ext cx="2898068" cy="507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9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1472" y="404664"/>
            <a:ext cx="4501008" cy="1039427"/>
          </a:xfrm>
        </p:spPr>
        <p:txBody>
          <a:bodyPr>
            <a:normAutofit/>
          </a:bodyPr>
          <a:lstStyle/>
          <a:p>
            <a:r>
              <a:rPr lang="uk-UA" sz="2800" b="1" dirty="0"/>
              <a:t>Глибокі вени нижньої кінцівки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99992" y="1700808"/>
            <a:ext cx="44999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Глибокі вени нижньої кінцівки, що мають численні клапани, попарно прилягають до однойменних артеріях, за винятком </a:t>
            </a:r>
            <a:r>
              <a:rPr lang="uk-UA" b="1" dirty="0"/>
              <a:t>глибокої вени стегна (v. </a:t>
            </a:r>
            <a:r>
              <a:rPr lang="uk-UA" b="1" dirty="0" err="1" smtClean="0"/>
              <a:t>profunda</a:t>
            </a:r>
            <a:r>
              <a:rPr lang="uk-UA" b="1" dirty="0" smtClean="0"/>
              <a:t> </a:t>
            </a:r>
            <a:r>
              <a:rPr lang="uk-UA" b="1" dirty="0" err="1"/>
              <a:t>femoris</a:t>
            </a:r>
            <a:r>
              <a:rPr lang="uk-UA" b="1" dirty="0"/>
              <a:t>). </a:t>
            </a:r>
            <a:endParaRPr lang="uk-UA" b="1" dirty="0" smtClean="0"/>
          </a:p>
          <a:p>
            <a:r>
              <a:rPr lang="uk-UA" dirty="0" smtClean="0"/>
              <a:t>Хід </a:t>
            </a:r>
            <a:r>
              <a:rPr lang="uk-UA" dirty="0"/>
              <a:t>глибоких вен </a:t>
            </a:r>
            <a:r>
              <a:rPr lang="uk-UA" dirty="0" smtClean="0"/>
              <a:t>відповідають </a:t>
            </a:r>
            <a:r>
              <a:rPr lang="uk-UA" dirty="0"/>
              <a:t>розгалуженням однойменних </a:t>
            </a:r>
            <a:r>
              <a:rPr lang="uk-UA" dirty="0" smtClean="0"/>
              <a:t>артерій: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i="1" dirty="0" smtClean="0"/>
              <a:t>передні великогомілкові </a:t>
            </a:r>
            <a:r>
              <a:rPr lang="uk-UA" b="1" i="1" dirty="0"/>
              <a:t>вени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tibiales</a:t>
            </a:r>
            <a:r>
              <a:rPr lang="uk-UA" b="1" i="1" dirty="0" smtClean="0"/>
              <a:t> </a:t>
            </a:r>
            <a:r>
              <a:rPr lang="uk-UA" b="1" i="1" dirty="0" err="1"/>
              <a:t>anteriores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i="1" dirty="0" smtClean="0"/>
              <a:t>задні великогомілкові </a:t>
            </a:r>
            <a:r>
              <a:rPr lang="uk-UA" b="1" i="1" dirty="0"/>
              <a:t>вени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tibiales</a:t>
            </a:r>
            <a:r>
              <a:rPr lang="uk-UA" b="1" i="1" dirty="0" smtClean="0"/>
              <a:t> </a:t>
            </a:r>
            <a:r>
              <a:rPr lang="uk-UA" b="1" i="1" dirty="0" err="1"/>
              <a:t>posteriores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i="1" dirty="0" smtClean="0"/>
              <a:t>малогомілкові </a:t>
            </a:r>
            <a:r>
              <a:rPr lang="uk-UA" b="1" i="1" dirty="0"/>
              <a:t>вени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 err="1"/>
              <a:t>vv</a:t>
            </a:r>
            <a:r>
              <a:rPr lang="uk-UA" b="1" i="1" dirty="0"/>
              <a:t>. </a:t>
            </a:r>
            <a:r>
              <a:rPr lang="uk-UA" b="1" i="1" dirty="0" err="1" smtClean="0"/>
              <a:t>peroneae</a:t>
            </a:r>
            <a:r>
              <a:rPr lang="uk-UA" b="1" i="1" dirty="0"/>
              <a:t>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i="1" dirty="0" smtClean="0"/>
              <a:t>підколінна </a:t>
            </a:r>
            <a:r>
              <a:rPr lang="uk-UA" b="1" i="1" dirty="0"/>
              <a:t>вена (v. </a:t>
            </a:r>
            <a:r>
              <a:rPr lang="uk-UA" b="1" i="1" dirty="0" err="1" smtClean="0"/>
              <a:t>poplitea</a:t>
            </a:r>
            <a:r>
              <a:rPr lang="uk-UA" b="1" i="1" dirty="0"/>
              <a:t>), </a:t>
            </a:r>
            <a:endParaRPr lang="uk-UA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i="1" dirty="0" smtClean="0"/>
              <a:t>стегнова </a:t>
            </a:r>
            <a:r>
              <a:rPr lang="uk-UA" b="1" i="1" dirty="0"/>
              <a:t>вена (v. </a:t>
            </a:r>
            <a:r>
              <a:rPr lang="uk-UA" b="1" i="1" dirty="0" err="1" smtClean="0"/>
              <a:t>femoralis</a:t>
            </a:r>
            <a:r>
              <a:rPr lang="uk-UA" b="1" i="1" dirty="0"/>
              <a:t>)</a:t>
            </a:r>
            <a:r>
              <a:rPr lang="uk-UA" dirty="0"/>
              <a:t> </a:t>
            </a:r>
            <a:endParaRPr lang="uk-UA" dirty="0" smtClean="0"/>
          </a:p>
          <a:p>
            <a:r>
              <a:rPr lang="uk-UA" dirty="0" smtClean="0"/>
              <a:t>та інші.</a:t>
            </a:r>
            <a:endParaRPr lang="ru-RU" dirty="0"/>
          </a:p>
        </p:txBody>
      </p:sp>
      <p:pic>
        <p:nvPicPr>
          <p:cNvPr id="4" name="Picture 4" descr="ÐÐ°ÑÑÐ¸Ð½ÐºÐ¸ Ð¿Ð¾ Ð·Ð°Ð¿ÑÐ¾ÑÑ Ð³Ð»ÑÐ±Ð¾ÐºÐ¸Ðµ Ð²ÐµÐ½Ñ Ð²ÐµÑÑÐ½ÐµÐ¹ ÐºÐ¾Ð½ÐµÑÐ½Ð¾ÑÑÐ¸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4464496" cy="680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" y="260648"/>
            <a:ext cx="4429125" cy="646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Ð°ÑÑÐ¸Ð½ÐºÐ¸ Ð¿Ð¾ Ð·Ð°Ð¿ÑÐ¾ÑÑ Ð¿Ð¾Ð´Ð²Ð·Ð´Ð¾ÑÐ½Ð°Ñ Ð²ÐµÐ½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61949"/>
            <a:ext cx="4610100" cy="64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92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87829" y="610231"/>
            <a:ext cx="3600400" cy="3693319"/>
          </a:xfrm>
          <a:prstGeom prst="rect">
            <a:avLst/>
          </a:prstGeom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uk-UA" i="1" u="sng" dirty="0" smtClean="0"/>
              <a:t>Притоки </a:t>
            </a:r>
            <a:r>
              <a:rPr lang="uk-UA" i="1" u="sng" dirty="0" err="1" smtClean="0"/>
              <a:t>напівнепарної</a:t>
            </a:r>
            <a:r>
              <a:rPr lang="uk-UA" i="1" u="sng" dirty="0" smtClean="0"/>
              <a:t> вени: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i="1" dirty="0"/>
              <a:t>додаткова </a:t>
            </a:r>
            <a:r>
              <a:rPr lang="uk-UA" b="1" i="1" dirty="0" err="1" smtClean="0"/>
              <a:t>напівнепарна</a:t>
            </a:r>
            <a:r>
              <a:rPr lang="uk-UA" b="1" i="1" dirty="0" smtClean="0"/>
              <a:t> </a:t>
            </a:r>
            <a:r>
              <a:rPr lang="uk-UA" b="1" i="1" dirty="0"/>
              <a:t>вена (v. </a:t>
            </a:r>
            <a:r>
              <a:rPr lang="uk-UA" b="1" i="1" dirty="0" err="1" smtClean="0"/>
              <a:t>hemiazygos</a:t>
            </a:r>
            <a:r>
              <a:rPr lang="uk-UA" b="1" i="1" dirty="0" smtClean="0"/>
              <a:t> </a:t>
            </a:r>
            <a:r>
              <a:rPr lang="uk-UA" b="1" i="1" dirty="0" err="1"/>
              <a:t>accessoria</a:t>
            </a:r>
            <a:r>
              <a:rPr lang="uk-UA" b="1" i="1" dirty="0"/>
              <a:t>), </a:t>
            </a:r>
            <a:r>
              <a:rPr lang="uk-UA" dirty="0"/>
              <a:t>що йде зверху вниз і </a:t>
            </a:r>
            <a:r>
              <a:rPr lang="uk-UA" u="sng" dirty="0" smtClean="0"/>
              <a:t>приймає: 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6-7 </a:t>
            </a:r>
            <a:r>
              <a:rPr lang="uk-UA" dirty="0"/>
              <a:t>верхніх лівих задніх </a:t>
            </a:r>
            <a:r>
              <a:rPr lang="uk-UA" dirty="0" smtClean="0"/>
              <a:t>міжреберних </a:t>
            </a:r>
            <a:r>
              <a:rPr lang="uk-UA" dirty="0"/>
              <a:t>вен (I-VII), </a:t>
            </a:r>
            <a:endParaRPr lang="uk-UA" dirty="0" smtClean="0"/>
          </a:p>
          <a:p>
            <a:pPr marL="285750" indent="-285750">
              <a:buFontTx/>
              <a:buChar char="-"/>
            </a:pPr>
            <a:r>
              <a:rPr lang="uk-UA" dirty="0" smtClean="0"/>
              <a:t>вени стравоходу</a:t>
            </a:r>
          </a:p>
          <a:p>
            <a:r>
              <a:rPr lang="uk-UA" i="1" dirty="0" smtClean="0"/>
              <a:t>(</a:t>
            </a:r>
            <a:r>
              <a:rPr lang="uk-UA" i="1" dirty="0" err="1" smtClean="0"/>
              <a:t>vv</a:t>
            </a:r>
            <a:r>
              <a:rPr lang="uk-UA" i="1" dirty="0"/>
              <a:t>. </a:t>
            </a:r>
            <a:r>
              <a:rPr lang="uk-UA" i="1" dirty="0" err="1" smtClean="0"/>
              <a:t>aеsophageales</a:t>
            </a:r>
            <a:r>
              <a:rPr lang="uk-UA" i="1" dirty="0" smtClean="0"/>
              <a:t>), </a:t>
            </a:r>
          </a:p>
          <a:p>
            <a:pPr marL="285750" indent="-285750">
              <a:buFontTx/>
              <a:buChar char="-"/>
            </a:pPr>
            <a:r>
              <a:rPr lang="uk-UA" dirty="0" err="1" smtClean="0"/>
              <a:t>медіастинальні</a:t>
            </a:r>
            <a:r>
              <a:rPr lang="uk-UA" dirty="0" smtClean="0"/>
              <a:t> </a:t>
            </a:r>
            <a:r>
              <a:rPr lang="uk-UA" dirty="0"/>
              <a:t>вени </a:t>
            </a:r>
            <a:endParaRPr lang="uk-UA" dirty="0" smtClean="0"/>
          </a:p>
          <a:p>
            <a:r>
              <a:rPr lang="uk-UA" i="1" dirty="0" smtClean="0"/>
              <a:t>(</a:t>
            </a:r>
            <a:r>
              <a:rPr lang="uk-UA" i="1" dirty="0" err="1"/>
              <a:t>vv</a:t>
            </a:r>
            <a:r>
              <a:rPr lang="uk-UA" i="1" dirty="0"/>
              <a:t>. </a:t>
            </a:r>
            <a:r>
              <a:rPr lang="uk-UA" i="1" dirty="0" err="1" smtClean="0"/>
              <a:t>mediastinales</a:t>
            </a:r>
            <a:r>
              <a:rPr lang="uk-UA" i="1" dirty="0" smtClean="0"/>
              <a:t>); </a:t>
            </a:r>
            <a:endParaRPr lang="uk-UA" i="1" u="sng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4-5 </a:t>
            </a:r>
            <a:r>
              <a:rPr lang="uk-UA" dirty="0"/>
              <a:t>нижніх лівих задніх міжреберних вен; </a:t>
            </a:r>
            <a:endParaRPr lang="ru-RU" dirty="0"/>
          </a:p>
        </p:txBody>
      </p:sp>
      <p:pic>
        <p:nvPicPr>
          <p:cNvPr id="6" name="Picture 2" descr="ÐÐ°ÑÑÐ¸Ð½ÐºÐ¸ Ð¿Ð¾ Ð·Ð°Ð¿ÑÐ¾ÑÑ Ð²ÐµÑÐ²Ð¸ Ð´ÑÐ³Ð¸ Ð°Ð¾ÑÑÑ Ð°Ð½Ð°ÑÐ¾Ð¼Ð¸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9" b="-207"/>
          <a:stretch/>
        </p:blipFill>
        <p:spPr bwMode="auto">
          <a:xfrm>
            <a:off x="27046" y="476672"/>
            <a:ext cx="532859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02" y="444334"/>
            <a:ext cx="4920480" cy="5266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60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Задні міжреберні вени,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err="1" smtClean="0"/>
              <a:t>vv</a:t>
            </a:r>
            <a:r>
              <a:rPr lang="uk-UA" b="1" dirty="0"/>
              <a:t>. </a:t>
            </a:r>
            <a:r>
              <a:rPr lang="uk-UA" b="1" dirty="0" err="1"/>
              <a:t>intercostales</a:t>
            </a:r>
            <a:r>
              <a:rPr lang="uk-UA" b="1" dirty="0"/>
              <a:t> </a:t>
            </a:r>
            <a:r>
              <a:rPr lang="uk-UA" b="1" dirty="0" err="1"/>
              <a:t>posteriores</a:t>
            </a:r>
            <a:endParaRPr lang="ru-RU" dirty="0"/>
          </a:p>
        </p:txBody>
      </p:sp>
      <p:pic>
        <p:nvPicPr>
          <p:cNvPr id="1945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6" y="1564243"/>
            <a:ext cx="471601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340" y="5877271"/>
            <a:ext cx="43816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i="1" dirty="0"/>
              <a:t>Задні міжреберні вени </a:t>
            </a:r>
            <a:r>
              <a:rPr lang="uk-UA" sz="1600" dirty="0"/>
              <a:t>з'єднані з </a:t>
            </a:r>
            <a:r>
              <a:rPr lang="uk-UA" sz="1600" i="1" dirty="0"/>
              <a:t>передніми міжреберними венами</a:t>
            </a:r>
            <a:r>
              <a:rPr lang="uk-UA" sz="1600" dirty="0"/>
              <a:t>, що є притоками внутрішньої грудної вени.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16017" y="1564243"/>
            <a:ext cx="442798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Задні міжреберні вени </a:t>
            </a:r>
            <a:r>
              <a:rPr lang="uk-UA" dirty="0"/>
              <a:t>проходять в борозні під відповідним ребром в міжреберних проміжках разом з однойменними артерією і нервом. </a:t>
            </a:r>
            <a:endParaRPr lang="uk-UA" dirty="0" smtClean="0"/>
          </a:p>
          <a:p>
            <a:r>
              <a:rPr lang="uk-UA" dirty="0"/>
              <a:t>Задні міжреберні вени </a:t>
            </a:r>
            <a:r>
              <a:rPr lang="uk-UA" dirty="0" smtClean="0"/>
              <a:t>збирають </a:t>
            </a:r>
            <a:r>
              <a:rPr lang="uk-UA" dirty="0"/>
              <a:t>кров з тканин стінок грудної порожнини і частково передньої черевної стінки (нижні задні міжреберні вени). </a:t>
            </a:r>
            <a:endParaRPr lang="ru-RU" dirty="0"/>
          </a:p>
          <a:p>
            <a:r>
              <a:rPr lang="uk-UA" sz="1600" u="sng" dirty="0"/>
              <a:t>У кожну задню міжреберну вену </a:t>
            </a:r>
            <a:r>
              <a:rPr lang="uk-UA" sz="1600" u="sng" dirty="0" smtClean="0"/>
              <a:t>впадають: </a:t>
            </a:r>
          </a:p>
          <a:p>
            <a:pPr marL="285750" indent="-285750">
              <a:buFontTx/>
              <a:buChar char="-"/>
            </a:pPr>
            <a:r>
              <a:rPr lang="uk-UA" sz="1600" b="1" i="1" dirty="0" smtClean="0"/>
              <a:t>вена </a:t>
            </a:r>
            <a:r>
              <a:rPr lang="uk-UA" sz="1600" b="1" i="1" dirty="0"/>
              <a:t>спини, v. </a:t>
            </a:r>
            <a:r>
              <a:rPr lang="uk-UA" sz="1600" b="1" i="1" dirty="0" err="1"/>
              <a:t>dorsalis</a:t>
            </a:r>
            <a:r>
              <a:rPr lang="uk-UA" sz="1600" b="1" i="1" dirty="0"/>
              <a:t>, </a:t>
            </a:r>
            <a:r>
              <a:rPr lang="uk-UA" sz="1600" dirty="0"/>
              <a:t>яка формується в </a:t>
            </a:r>
            <a:r>
              <a:rPr lang="uk-UA" sz="1600" dirty="0" smtClean="0"/>
              <a:t>шкірі та м'язах спини,</a:t>
            </a:r>
            <a:endParaRPr lang="uk-UA" sz="1600" dirty="0"/>
          </a:p>
          <a:p>
            <a:pPr marL="285750" indent="-285750">
              <a:buFontTx/>
              <a:buChar char="-"/>
            </a:pPr>
            <a:r>
              <a:rPr lang="uk-UA" sz="1600" b="1" i="1" dirty="0" err="1" smtClean="0"/>
              <a:t>міжхребцева</a:t>
            </a:r>
            <a:r>
              <a:rPr lang="uk-UA" sz="1600" b="1" i="1" dirty="0" smtClean="0"/>
              <a:t> </a:t>
            </a:r>
            <a:r>
              <a:rPr lang="uk-UA" sz="1600" b="1" i="1" dirty="0"/>
              <a:t>вена, v. </a:t>
            </a:r>
            <a:r>
              <a:rPr lang="uk-UA" sz="1600" b="1" i="1" dirty="0" err="1" smtClean="0"/>
              <a:t>intervertebralis</a:t>
            </a:r>
            <a:r>
              <a:rPr lang="uk-UA" sz="1600" i="1" dirty="0"/>
              <a:t>, </a:t>
            </a:r>
            <a:r>
              <a:rPr lang="uk-UA" sz="1600" dirty="0"/>
              <a:t>що утворюється з вен зовнішніх і внутрішніх хребетних сплетінь. </a:t>
            </a:r>
            <a:endParaRPr lang="uk-UA" sz="1600" dirty="0" smtClean="0"/>
          </a:p>
          <a:p>
            <a:r>
              <a:rPr lang="uk-UA" sz="1600" dirty="0" smtClean="0"/>
              <a:t>У </a:t>
            </a:r>
            <a:r>
              <a:rPr lang="uk-UA" sz="1600" dirty="0"/>
              <a:t>кожну </a:t>
            </a:r>
            <a:r>
              <a:rPr lang="uk-UA" sz="1600" dirty="0" err="1"/>
              <a:t>міжхребцеву</a:t>
            </a:r>
            <a:r>
              <a:rPr lang="uk-UA" sz="1600" dirty="0"/>
              <a:t> вену впадає </a:t>
            </a:r>
            <a:r>
              <a:rPr lang="uk-UA" sz="1600" i="1" dirty="0"/>
              <a:t>спинномозкова </a:t>
            </a:r>
            <a:r>
              <a:rPr lang="uk-UA" sz="1600" i="1" dirty="0" smtClean="0"/>
              <a:t>гілка </a:t>
            </a:r>
            <a:r>
              <a:rPr lang="uk-UA" sz="1600" i="1" dirty="0"/>
              <a:t>(v. </a:t>
            </a:r>
            <a:r>
              <a:rPr lang="uk-UA" sz="1600" i="1" dirty="0" err="1"/>
              <a:t>spinalis</a:t>
            </a:r>
            <a:r>
              <a:rPr lang="uk-UA" sz="1600" i="1" dirty="0"/>
              <a:t>), </a:t>
            </a:r>
            <a:r>
              <a:rPr lang="uk-UA" sz="1600" dirty="0"/>
              <a:t>яка </a:t>
            </a:r>
            <a:r>
              <a:rPr lang="uk-UA" sz="1600" dirty="0" smtClean="0"/>
              <a:t>бере </a:t>
            </a:r>
            <a:r>
              <a:rPr lang="uk-UA" sz="1600" dirty="0"/>
              <a:t>участь у відтоку венозної крові від спинного мозку.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3983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34164</TotalTime>
  <Words>6254</Words>
  <Application>Microsoft Office PowerPoint</Application>
  <PresentationFormat>Экран (4:3)</PresentationFormat>
  <Paragraphs>430</Paragraphs>
  <Slides>79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0" baseType="lpstr">
      <vt:lpstr>Аптека</vt:lpstr>
      <vt:lpstr>Вени великого кола кровообігу</vt:lpstr>
      <vt:lpstr>Система верхньої порожнистої вени, v. cava superior </vt:lpstr>
      <vt:lpstr>Презентация PowerPoint</vt:lpstr>
      <vt:lpstr>Непарна вена, v. Azygos</vt:lpstr>
      <vt:lpstr>Презентация PowerPoint</vt:lpstr>
      <vt:lpstr>Презентация PowerPoint</vt:lpstr>
      <vt:lpstr>напівнепарна вена, v. Hemiazygos</vt:lpstr>
      <vt:lpstr>Презентация PowerPoint</vt:lpstr>
      <vt:lpstr>Задні міжреберні вени,  vv. intercostales posteriores</vt:lpstr>
      <vt:lpstr>Внутрішні хребетні венозні сплетення (переднє і заднє),  plexus venosi vertebrales interni (anterior et posterior) </vt:lpstr>
      <vt:lpstr>Презентация PowerPoint</vt:lpstr>
      <vt:lpstr>Плечоголовні вени (права і ліва), vv. brachiocephalicae (dextra et sinistra) </vt:lpstr>
      <vt:lpstr>Презентация PowerPoint</vt:lpstr>
      <vt:lpstr>Хребетна вена (v. vertebralis)</vt:lpstr>
      <vt:lpstr>Глибока шийна вена  (v. cervicalis profunda)</vt:lpstr>
      <vt:lpstr>Внутрішня грудна вена,  v. thoracica interna</vt:lpstr>
      <vt:lpstr>Вени ГОЛОВИ І ШИЇ</vt:lpstr>
      <vt:lpstr>Внутрішня яремна вена,  v. jugulаris interna</vt:lpstr>
      <vt:lpstr>Внутрішньочерепні притоки внутрішньої яремної вени</vt:lpstr>
      <vt:lpstr>синуси твердої оболонки головного мозку(sinus durae matris)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Диплоічні вени, vv. diploicae</vt:lpstr>
      <vt:lpstr>Емісарні вени, vv. emissariae</vt:lpstr>
      <vt:lpstr>Верхня і нижня очні вени, vv. ophthalmicae superior et inferior</vt:lpstr>
      <vt:lpstr>Вени лабіринту, vv. labyrinthi</vt:lpstr>
      <vt:lpstr>Вени головного мозку</vt:lpstr>
      <vt:lpstr>Поверхневі мозкові вени</vt:lpstr>
      <vt:lpstr>глибокі мозкові вени</vt:lpstr>
      <vt:lpstr>Презентация PowerPoint</vt:lpstr>
      <vt:lpstr>Позачерепні притоки внутрішньої яремної вени</vt:lpstr>
      <vt:lpstr>Презентация PowerPoint</vt:lpstr>
      <vt:lpstr>Презентация PowerPoint</vt:lpstr>
      <vt:lpstr>Зовнішня яремна вена,  v. jugulаris externa</vt:lpstr>
      <vt:lpstr>Передня яремна вена  (v. jugularis аnterior)</vt:lpstr>
      <vt:lpstr>Підключична вена  (v. Subclavia)</vt:lpstr>
      <vt:lpstr>Презентация PowerPoint</vt:lpstr>
      <vt:lpstr>Вени ВЕРХНЬОЇ КІНЦІВКИ</vt:lpstr>
      <vt:lpstr>Поверхневі вени верхньої кінцівки</vt:lpstr>
      <vt:lpstr>Латеральна підшкірна вена руки (v. Cephalica)</vt:lpstr>
      <vt:lpstr>Медіальна підшкірна вена руки  (v. Basilica)</vt:lpstr>
      <vt:lpstr>Глибокі вени верхньої кінцівки</vt:lpstr>
      <vt:lpstr>Презентация PowerPoint</vt:lpstr>
      <vt:lpstr>Пахвова вена (v. axillaris)</vt:lpstr>
      <vt:lpstr>СИСТЕМА НИЖНьої ПОРОЖНИСТОЇ Вени (v. Cаvа inferior) </vt:lpstr>
      <vt:lpstr>Презентация PowerPoint</vt:lpstr>
      <vt:lpstr>Парієтальні притоки нижньої порожнистої вени</vt:lpstr>
      <vt:lpstr>Вісцеральні притоки нижньої порожнистої вени</vt:lpstr>
      <vt:lpstr>Ниркова вена (v. renalis)</vt:lpstr>
      <vt:lpstr>Наднирникова вена  (v. suprarenalis)</vt:lpstr>
      <vt:lpstr>Презентация PowerPoint</vt:lpstr>
      <vt:lpstr>Печінкові вени (vv. Hepaticae)</vt:lpstr>
      <vt:lpstr>Презентация PowerPoint</vt:lpstr>
      <vt:lpstr>СИСТЕМА воротної вени (v. Portae hepatis)</vt:lpstr>
      <vt:lpstr>Презентация PowerPoint</vt:lpstr>
      <vt:lpstr>Презентация PowerPoint</vt:lpstr>
      <vt:lpstr>Презентация PowerPoint</vt:lpstr>
      <vt:lpstr>Презентация PowerPoint</vt:lpstr>
      <vt:lpstr>Притоки воротної вени</vt:lpstr>
      <vt:lpstr>Верхня брижова вена  (v. mesenterica superior)</vt:lpstr>
      <vt:lpstr>Селезінкова вена (v. lienаlis)</vt:lpstr>
      <vt:lpstr>Нижня брижова вена  (v. Mesenterica inferior)</vt:lpstr>
      <vt:lpstr>Вени ТАЗУ</vt:lpstr>
      <vt:lpstr>Внутрішня клубова вена  (v. Iliaca interna)</vt:lpstr>
      <vt:lpstr>Парієтальні притоки Внутрішньої клубової вени </vt:lpstr>
      <vt:lpstr>Вісцеральні притоки Внутрішньої клубової вени </vt:lpstr>
      <vt:lpstr>Вісцеральні притоки Внутрішньої клубової вени </vt:lpstr>
      <vt:lpstr>Вісцеральні притоки Внутрішньої клубової вени </vt:lpstr>
      <vt:lpstr>Зовнішня клубова вена  (v. Iliaca externa)</vt:lpstr>
      <vt:lpstr>Презентация PowerPoint</vt:lpstr>
      <vt:lpstr>Вени нижньої кінцівки</vt:lpstr>
      <vt:lpstr>Поверхневі вени нижньої кінцівки</vt:lpstr>
      <vt:lpstr>Презентация PowerPoint</vt:lpstr>
      <vt:lpstr>Велика підшкірна вена ноги (v. Saphena magna)</vt:lpstr>
      <vt:lpstr>Мала підшкірна вена ноги (v. Saphena parva)</vt:lpstr>
      <vt:lpstr>Глибокі вени нижньої кінцівки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Tanya</dc:creator>
  <cp:lastModifiedBy>Tanya</cp:lastModifiedBy>
  <cp:revision>367</cp:revision>
  <dcterms:created xsi:type="dcterms:W3CDTF">2018-04-01T12:45:45Z</dcterms:created>
  <dcterms:modified xsi:type="dcterms:W3CDTF">2020-04-25T00:59:52Z</dcterms:modified>
</cp:coreProperties>
</file>